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2"/>
  </p:notesMasterIdLst>
  <p:sldIdLst>
    <p:sldId id="262" r:id="rId5"/>
    <p:sldId id="517" r:id="rId6"/>
    <p:sldId id="519" r:id="rId7"/>
    <p:sldId id="651" r:id="rId8"/>
    <p:sldId id="594" r:id="rId9"/>
    <p:sldId id="596" r:id="rId10"/>
    <p:sldId id="595" r:id="rId11"/>
    <p:sldId id="597" r:id="rId12"/>
    <p:sldId id="598" r:id="rId13"/>
    <p:sldId id="609" r:id="rId14"/>
    <p:sldId id="610" r:id="rId15"/>
    <p:sldId id="611" r:id="rId16"/>
    <p:sldId id="608" r:id="rId17"/>
    <p:sldId id="599" r:id="rId18"/>
    <p:sldId id="600" r:id="rId19"/>
    <p:sldId id="601" r:id="rId20"/>
    <p:sldId id="602" r:id="rId21"/>
    <p:sldId id="603" r:id="rId22"/>
    <p:sldId id="604" r:id="rId23"/>
    <p:sldId id="605" r:id="rId24"/>
    <p:sldId id="606" r:id="rId25"/>
    <p:sldId id="607" r:id="rId26"/>
    <p:sldId id="612" r:id="rId27"/>
    <p:sldId id="613" r:id="rId28"/>
    <p:sldId id="652" r:id="rId29"/>
    <p:sldId id="653" r:id="rId30"/>
    <p:sldId id="614" r:id="rId31"/>
    <p:sldId id="616" r:id="rId32"/>
    <p:sldId id="615" r:id="rId33"/>
    <p:sldId id="617" r:id="rId34"/>
    <p:sldId id="618" r:id="rId35"/>
    <p:sldId id="619" r:id="rId36"/>
    <p:sldId id="620" r:id="rId37"/>
    <p:sldId id="621" r:id="rId38"/>
    <p:sldId id="622" r:id="rId39"/>
    <p:sldId id="623" r:id="rId40"/>
    <p:sldId id="624" r:id="rId41"/>
    <p:sldId id="625" r:id="rId42"/>
    <p:sldId id="626" r:id="rId43"/>
    <p:sldId id="627" r:id="rId44"/>
    <p:sldId id="628" r:id="rId45"/>
    <p:sldId id="629" r:id="rId46"/>
    <p:sldId id="654" r:id="rId47"/>
    <p:sldId id="655" r:id="rId48"/>
    <p:sldId id="630" r:id="rId49"/>
    <p:sldId id="631" r:id="rId50"/>
    <p:sldId id="632" r:id="rId51"/>
    <p:sldId id="633" r:id="rId52"/>
    <p:sldId id="634" r:id="rId53"/>
    <p:sldId id="635" r:id="rId54"/>
    <p:sldId id="636" r:id="rId55"/>
    <p:sldId id="637" r:id="rId56"/>
    <p:sldId id="638" r:id="rId57"/>
    <p:sldId id="639" r:id="rId58"/>
    <p:sldId id="640" r:id="rId59"/>
    <p:sldId id="641" r:id="rId60"/>
    <p:sldId id="642" r:id="rId61"/>
    <p:sldId id="643" r:id="rId62"/>
    <p:sldId id="644" r:id="rId63"/>
    <p:sldId id="645" r:id="rId64"/>
    <p:sldId id="646" r:id="rId65"/>
    <p:sldId id="647" r:id="rId66"/>
    <p:sldId id="648" r:id="rId67"/>
    <p:sldId id="650" r:id="rId68"/>
    <p:sldId id="649" r:id="rId69"/>
    <p:sldId id="656" r:id="rId70"/>
    <p:sldId id="364" r:id="rId71"/>
  </p:sldIdLst>
  <p:sldSz cx="9144000" cy="6858000" type="screen4x3"/>
  <p:notesSz cx="6805613" cy="9939338"/>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799"/>
  </p:normalViewPr>
  <p:slideViewPr>
    <p:cSldViewPr snapToGrid="0">
      <p:cViewPr varScale="1">
        <p:scale>
          <a:sx n="70" d="100"/>
          <a:sy n="70" d="100"/>
        </p:scale>
        <p:origin x="1677"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22/10/2024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2">
            <a:extLst>
              <a:ext uri="{FF2B5EF4-FFF2-40B4-BE49-F238E27FC236}">
                <a16:creationId xmlns:a16="http://schemas.microsoft.com/office/drawing/2014/main" id="{9D756F07-2126-C74B-BAD7-90CD282F1818}"/>
              </a:ext>
            </a:extLst>
          </p:cNvPr>
          <p:cNvSpPr>
            <a:spLocks noGrp="1" noChangeArrowheads="1"/>
          </p:cNvSpPr>
          <p:nvPr>
            <p:ph type="dt" sz="half" idx="10"/>
          </p:nvPr>
        </p:nvSpPr>
        <p:spPr>
          <a:ln/>
        </p:spPr>
        <p:txBody>
          <a:bodyPr/>
          <a:lstStyle>
            <a:lvl1pPr>
              <a:defRPr/>
            </a:lvl1pPr>
          </a:lstStyle>
          <a:p>
            <a:pPr>
              <a:defRPr/>
            </a:pPr>
            <a:fld id="{D7EC323F-30C7-6D47-B9E7-D4B58E764E24}" type="datetime1">
              <a:rPr lang="en-US"/>
              <a:pPr>
                <a:defRPr/>
              </a:pPr>
              <a:t>10/22/2024</a:t>
            </a:fld>
            <a:endParaRPr lang="en-US"/>
          </a:p>
        </p:txBody>
      </p:sp>
      <p:sp>
        <p:nvSpPr>
          <p:cNvPr id="3" name="Rectangle 34">
            <a:extLst>
              <a:ext uri="{FF2B5EF4-FFF2-40B4-BE49-F238E27FC236}">
                <a16:creationId xmlns:a16="http://schemas.microsoft.com/office/drawing/2014/main" id="{1AEFF48A-0954-3045-8990-A0FA2EF20BCB}"/>
              </a:ext>
            </a:extLst>
          </p:cNvPr>
          <p:cNvSpPr>
            <a:spLocks noGrp="1" noChangeArrowheads="1"/>
          </p:cNvSpPr>
          <p:nvPr>
            <p:ph type="sldNum" sz="quarter" idx="11"/>
          </p:nvPr>
        </p:nvSpPr>
        <p:spPr>
          <a:ln/>
        </p:spPr>
        <p:txBody>
          <a:bodyPr/>
          <a:lstStyle>
            <a:lvl1pPr>
              <a:defRPr/>
            </a:lvl1pPr>
          </a:lstStyle>
          <a:p>
            <a:fld id="{0DD8F2EC-557D-2F41-A0CF-D9174D1E68B1}" type="slidenum">
              <a:rPr lang="en-US" altLang="en-US"/>
              <a:pPr/>
              <a:t>‹#›</a:t>
            </a:fld>
            <a:endParaRPr lang="en-US" altLang="en-US"/>
          </a:p>
        </p:txBody>
      </p:sp>
    </p:spTree>
    <p:extLst>
      <p:ext uri="{BB962C8B-B14F-4D97-AF65-F5344CB8AC3E}">
        <p14:creationId xmlns:p14="http://schemas.microsoft.com/office/powerpoint/2010/main" val="25192829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5066162" y="3276928"/>
            <a:ext cx="4077837" cy="187314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Lecturer: 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629392" y="2387183"/>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dirty="0"/>
              <a:t>Lecture 12</a:t>
            </a:r>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629392" y="3276928"/>
            <a:ext cx="3942608"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Preparation for Assessment 2</a:t>
            </a:r>
            <a:endParaRPr lang="en-AU" sz="3200" dirty="0"/>
          </a:p>
        </p:txBody>
      </p:sp>
    </p:spTree>
    <p:extLst>
      <p:ext uri="{BB962C8B-B14F-4D97-AF65-F5344CB8AC3E}">
        <p14:creationId xmlns:p14="http://schemas.microsoft.com/office/powerpoint/2010/main" val="6078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AB9F-A581-D24D-4253-FDD7CD4507A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CE4505C-4039-944A-D83D-C47D652106CB}"/>
              </a:ext>
            </a:extLst>
          </p:cNvPr>
          <p:cNvSpPr txBox="1">
            <a:spLocks noChangeArrowheads="1"/>
          </p:cNvSpPr>
          <p:nvPr/>
        </p:nvSpPr>
        <p:spPr>
          <a:xfrm>
            <a:off x="0" y="2469931"/>
            <a:ext cx="9144000" cy="434413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Palindrome Checking Method:</a:t>
            </a:r>
            <a:endPar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en-US" altLang="en-US" sz="2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takes a string as input (parameter text), processes it by:</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Removing all whitespace (spaces, tabs, newlines).</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Converting all letters to lowercase (so the check is case-insensitive).</a:t>
            </a:r>
          </a:p>
          <a:p>
            <a:pPr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Then, it reverses the string and compares it with the original (processed) string.</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the reversed string is the same as the original, the method returns true (i.e., the string is a palindrome).</a:t>
            </a:r>
          </a:p>
          <a:p>
            <a:pPr lvl="1" eaLnBrk="0" fontAlgn="base" hangingPunct="0">
              <a:spcBef>
                <a:spcPct val="0"/>
              </a:spcBef>
              <a:spcAft>
                <a:spcPct val="0"/>
              </a:spcAft>
              <a:buClrTx/>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not, it returns false.</a:t>
            </a:r>
          </a:p>
        </p:txBody>
      </p:sp>
      <p:sp>
        <p:nvSpPr>
          <p:cNvPr id="8194" name="Slide Number Placeholder 2">
            <a:extLst>
              <a:ext uri="{FF2B5EF4-FFF2-40B4-BE49-F238E27FC236}">
                <a16:creationId xmlns:a16="http://schemas.microsoft.com/office/drawing/2014/main" id="{5EA112A7-A737-EF6B-F907-9C0D2E1C4E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10</a:t>
            </a:fld>
            <a:endParaRPr lang="en-US" altLang="en-US" sz="1400"/>
          </a:p>
        </p:txBody>
      </p:sp>
      <p:sp>
        <p:nvSpPr>
          <p:cNvPr id="8195" name="Slide Number Placeholder 4">
            <a:extLst>
              <a:ext uri="{FF2B5EF4-FFF2-40B4-BE49-F238E27FC236}">
                <a16:creationId xmlns:a16="http://schemas.microsoft.com/office/drawing/2014/main" id="{A561B7E0-2A1C-B05E-6456-98EBE0D0AB8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10</a:t>
            </a:fld>
            <a:endParaRPr lang="en-US" altLang="en-US" sz="1400"/>
          </a:p>
        </p:txBody>
      </p:sp>
      <p:pic>
        <p:nvPicPr>
          <p:cNvPr id="3" name="Picture 2">
            <a:extLst>
              <a:ext uri="{FF2B5EF4-FFF2-40B4-BE49-F238E27FC236}">
                <a16:creationId xmlns:a16="http://schemas.microsoft.com/office/drawing/2014/main" id="{E4B1849B-6D21-FB89-6A76-933F84A972A0}"/>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FAB3DCD3-4518-E00D-2FFA-7A74D55641FF}"/>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5235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CCBF3-F444-5E3C-08D2-9B6C07EB675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7D82F36-983E-6F24-ACD6-93402DAB82D3}"/>
              </a:ext>
            </a:extLst>
          </p:cNvPr>
          <p:cNvSpPr txBox="1">
            <a:spLocks noChangeArrowheads="1"/>
          </p:cNvSpPr>
          <p:nvPr/>
        </p:nvSpPr>
        <p:spPr>
          <a:xfrm>
            <a:off x="0" y="2469931"/>
            <a:ext cx="9144000" cy="276422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main method, the program checks whether the string "A man a plan a canal Panama" is a palindrome.</a:t>
            </a: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It prints the result (true) because this string, when spaces are removed and converted to lowercase, reads the same backward as forward.</a:t>
            </a:r>
          </a:p>
        </p:txBody>
      </p:sp>
      <p:sp>
        <p:nvSpPr>
          <p:cNvPr id="8194" name="Slide Number Placeholder 2">
            <a:extLst>
              <a:ext uri="{FF2B5EF4-FFF2-40B4-BE49-F238E27FC236}">
                <a16:creationId xmlns:a16="http://schemas.microsoft.com/office/drawing/2014/main" id="{CBAA3040-9EE3-E000-4695-033B30F856E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11</a:t>
            </a:fld>
            <a:endParaRPr lang="en-US" altLang="en-US" sz="1400"/>
          </a:p>
        </p:txBody>
      </p:sp>
      <p:sp>
        <p:nvSpPr>
          <p:cNvPr id="8195" name="Slide Number Placeholder 4">
            <a:extLst>
              <a:ext uri="{FF2B5EF4-FFF2-40B4-BE49-F238E27FC236}">
                <a16:creationId xmlns:a16="http://schemas.microsoft.com/office/drawing/2014/main" id="{24FE4EF8-51D9-82F9-82DB-50E079F326B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11</a:t>
            </a:fld>
            <a:endParaRPr lang="en-US" altLang="en-US" sz="1400"/>
          </a:p>
        </p:txBody>
      </p:sp>
      <p:pic>
        <p:nvPicPr>
          <p:cNvPr id="3" name="Picture 2">
            <a:extLst>
              <a:ext uri="{FF2B5EF4-FFF2-40B4-BE49-F238E27FC236}">
                <a16:creationId xmlns:a16="http://schemas.microsoft.com/office/drawing/2014/main" id="{CD074478-65C3-E585-8DEF-E9807F53BA23}"/>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11224347-4B35-B015-EE38-2293743B48C6}"/>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6568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DB4B-2ED7-750F-A742-7A3A33F27FB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04EBEEE-CE37-5D25-AB67-5F1E3B1298EF}"/>
              </a:ext>
            </a:extLst>
          </p:cNvPr>
          <p:cNvSpPr txBox="1">
            <a:spLocks noChangeArrowheads="1"/>
          </p:cNvSpPr>
          <p:nvPr/>
        </p:nvSpPr>
        <p:spPr>
          <a:xfrm>
            <a:off x="0" y="2425997"/>
            <a:ext cx="9144000" cy="438806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Example of how the string is processed:</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Input: "A man a plan a canal Panama"</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After removing spaces and converting to lowercase: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amanaplanacanalpanama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of this 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amanaplanacanalpanama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Since both are the same, the method returns true, and this result is printed.</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194" name="Slide Number Placeholder 2">
            <a:extLst>
              <a:ext uri="{FF2B5EF4-FFF2-40B4-BE49-F238E27FC236}">
                <a16:creationId xmlns:a16="http://schemas.microsoft.com/office/drawing/2014/main" id="{6B2BB288-D92F-A679-4BFA-E935AA1C161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12</a:t>
            </a:fld>
            <a:endParaRPr lang="en-US" altLang="en-US" sz="1400"/>
          </a:p>
        </p:txBody>
      </p:sp>
      <p:sp>
        <p:nvSpPr>
          <p:cNvPr id="8195" name="Slide Number Placeholder 4">
            <a:extLst>
              <a:ext uri="{FF2B5EF4-FFF2-40B4-BE49-F238E27FC236}">
                <a16:creationId xmlns:a16="http://schemas.microsoft.com/office/drawing/2014/main" id="{41341DA2-41E3-57E2-BD46-4EF4524C160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12</a:t>
            </a:fld>
            <a:endParaRPr lang="en-US" altLang="en-US" sz="1400"/>
          </a:p>
        </p:txBody>
      </p:sp>
      <p:pic>
        <p:nvPicPr>
          <p:cNvPr id="3" name="Picture 2">
            <a:extLst>
              <a:ext uri="{FF2B5EF4-FFF2-40B4-BE49-F238E27FC236}">
                <a16:creationId xmlns:a16="http://schemas.microsoft.com/office/drawing/2014/main" id="{32F1BB6A-5595-D2AE-BBB5-77E3ED86E4CF}"/>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03A1CF71-596E-6DBF-3E89-B9C894493380}"/>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597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246F-03AF-04D7-5EB6-BFC661F7124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A61CEC5-2E31-D551-5923-006DF077BABE}"/>
              </a:ext>
            </a:extLst>
          </p:cNvPr>
          <p:cNvSpPr txBox="1">
            <a:spLocks noChangeArrowheads="1"/>
          </p:cNvSpPr>
          <p:nvPr/>
        </p:nvSpPr>
        <p:spPr>
          <a:xfrm>
            <a:off x="0" y="3703640"/>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ClrTx/>
              <a:buFont typeface="Arial" panose="020B0604020202020204" pitchFamily="34" charset="0"/>
              <a:buNone/>
            </a:pPr>
            <a:r>
              <a:rPr lang="en-US" altLang="en-US" sz="2800" b="1" dirty="0">
                <a:solidFill>
                  <a:schemeClr val="tx1"/>
                </a:solidFill>
                <a:latin typeface="Calibri" panose="020F0502020204030204" pitchFamily="34" charset="0"/>
                <a:cs typeface="Calibri" panose="020F0502020204030204" pitchFamily="34" charset="0"/>
              </a:rPr>
              <a:t>3. Implement the </a:t>
            </a:r>
            <a:r>
              <a:rPr lang="en-US" altLang="en-US" sz="2800" b="1" dirty="0" err="1">
                <a:solidFill>
                  <a:schemeClr val="tx1"/>
                </a:solidFill>
                <a:latin typeface="Calibri" panose="020F0502020204030204" pitchFamily="34" charset="0"/>
                <a:cs typeface="Calibri" panose="020F0502020204030204" pitchFamily="34" charset="0"/>
              </a:rPr>
              <a:t>isStringPalindrome</a:t>
            </a:r>
            <a:r>
              <a:rPr lang="en-US" altLang="en-US" sz="2800" b="1" dirty="0">
                <a:solidFill>
                  <a:schemeClr val="tx1"/>
                </a:solidFill>
                <a:latin typeface="Calibri" panose="020F0502020204030204" pitchFamily="34" charset="0"/>
                <a:cs typeface="Calibri" panose="020F0502020204030204" pitchFamily="34" charset="0"/>
              </a:rPr>
              <a:t> Method:</a:t>
            </a:r>
            <a:endParaRPr lang="en-US" altLang="en-US" sz="2800" dirty="0">
              <a:solidFill>
                <a:schemeClr val="tx1"/>
              </a:solidFill>
              <a:latin typeface="Calibri" panose="020F0502020204030204" pitchFamily="34" charset="0"/>
              <a:cs typeface="Calibri" panose="020F0502020204030204" pitchFamily="34" charset="0"/>
            </a:endParaRPr>
          </a:p>
          <a:p>
            <a:pPr eaLnBrk="0" fontAlgn="base" hangingPunct="0">
              <a:lnSpc>
                <a:spcPct val="150000"/>
              </a:lnSpc>
              <a:spcBef>
                <a:spcPct val="0"/>
              </a:spcBef>
              <a:spcAft>
                <a:spcPct val="0"/>
              </a:spcAft>
              <a:buClrTx/>
            </a:pPr>
            <a:r>
              <a:rPr lang="en-US" altLang="en-US" sz="2800" dirty="0">
                <a:solidFill>
                  <a:schemeClr val="tx1"/>
                </a:solidFill>
                <a:latin typeface="Calibri" panose="020F0502020204030204" pitchFamily="34" charset="0"/>
                <a:cs typeface="Calibri" panose="020F0502020204030204" pitchFamily="34" charset="0"/>
              </a:rPr>
              <a:t>Inside the class, implement the given method. This method will take a string, ignore spaces and cases, and check if it is a palindrome.</a:t>
            </a:r>
          </a:p>
        </p:txBody>
      </p:sp>
      <p:sp>
        <p:nvSpPr>
          <p:cNvPr id="8194" name="Slide Number Placeholder 2">
            <a:extLst>
              <a:ext uri="{FF2B5EF4-FFF2-40B4-BE49-F238E27FC236}">
                <a16:creationId xmlns:a16="http://schemas.microsoft.com/office/drawing/2014/main" id="{72FD0310-F33E-E1E6-8BFC-F54A3F4A0B4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13</a:t>
            </a:fld>
            <a:endParaRPr lang="en-US" altLang="en-US" sz="1400"/>
          </a:p>
        </p:txBody>
      </p:sp>
      <p:sp>
        <p:nvSpPr>
          <p:cNvPr id="8195" name="Slide Number Placeholder 4">
            <a:extLst>
              <a:ext uri="{FF2B5EF4-FFF2-40B4-BE49-F238E27FC236}">
                <a16:creationId xmlns:a16="http://schemas.microsoft.com/office/drawing/2014/main" id="{D6BDE85D-41CD-8EE1-11E6-A07AC831AF8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13</a:t>
            </a:fld>
            <a:endParaRPr lang="en-US" altLang="en-US" sz="1400"/>
          </a:p>
        </p:txBody>
      </p:sp>
      <p:pic>
        <p:nvPicPr>
          <p:cNvPr id="3" name="Picture 2">
            <a:extLst>
              <a:ext uri="{FF2B5EF4-FFF2-40B4-BE49-F238E27FC236}">
                <a16:creationId xmlns:a16="http://schemas.microsoft.com/office/drawing/2014/main" id="{4E583086-8BF9-2C41-752E-D42D9BE812CE}"/>
              </a:ext>
            </a:extLst>
          </p:cNvPr>
          <p:cNvPicPr>
            <a:picLocks noChangeAspect="1"/>
          </p:cNvPicPr>
          <p:nvPr/>
        </p:nvPicPr>
        <p:blipFill>
          <a:blip r:embed="rId2"/>
          <a:srcRect b="29208"/>
          <a:stretch/>
        </p:blipFill>
        <p:spPr>
          <a:xfrm>
            <a:off x="0" y="40873"/>
            <a:ext cx="9144000" cy="3641178"/>
          </a:xfrm>
          <a:prstGeom prst="rect">
            <a:avLst/>
          </a:prstGeom>
        </p:spPr>
      </p:pic>
      <p:sp>
        <p:nvSpPr>
          <p:cNvPr id="7" name="Rectangle: Rounded Corners 6">
            <a:extLst>
              <a:ext uri="{FF2B5EF4-FFF2-40B4-BE49-F238E27FC236}">
                <a16:creationId xmlns:a16="http://schemas.microsoft.com/office/drawing/2014/main" id="{5A86BE7D-2A33-FFBB-4A12-54370CCA26CB}"/>
              </a:ext>
            </a:extLst>
          </p:cNvPr>
          <p:cNvSpPr/>
          <p:nvPr/>
        </p:nvSpPr>
        <p:spPr>
          <a:xfrm>
            <a:off x="1587062" y="369119"/>
            <a:ext cx="5549462" cy="22374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8656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6E7E9-7D89-52C9-4EE7-0BCD97E435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567878-35F9-144F-3C98-A3F6C41EDA0D}"/>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A0E339B5-D425-5876-087C-047FAB9E9670}"/>
              </a:ext>
            </a:extLst>
          </p:cNvPr>
          <p:cNvSpPr txBox="1">
            <a:spLocks noChangeArrowheads="1"/>
          </p:cNvSpPr>
          <p:nvPr/>
        </p:nvSpPr>
        <p:spPr>
          <a:xfrm>
            <a:off x="0" y="3183255"/>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defines the package name for this Java class. A package is a way to organize related classes and avoid naming conflicts. Here,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the package name, which means this class belongs to that package. It helps in better management of large applications.</a:t>
            </a:r>
          </a:p>
        </p:txBody>
      </p:sp>
      <p:sp>
        <p:nvSpPr>
          <p:cNvPr id="8194" name="Slide Number Placeholder 2">
            <a:extLst>
              <a:ext uri="{FF2B5EF4-FFF2-40B4-BE49-F238E27FC236}">
                <a16:creationId xmlns:a16="http://schemas.microsoft.com/office/drawing/2014/main" id="{1F49E165-E53C-27AA-06B7-6228525A03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14</a:t>
            </a:fld>
            <a:endParaRPr lang="en-US" altLang="en-US" sz="1400"/>
          </a:p>
        </p:txBody>
      </p:sp>
      <p:sp>
        <p:nvSpPr>
          <p:cNvPr id="8195" name="Slide Number Placeholder 4">
            <a:extLst>
              <a:ext uri="{FF2B5EF4-FFF2-40B4-BE49-F238E27FC236}">
                <a16:creationId xmlns:a16="http://schemas.microsoft.com/office/drawing/2014/main" id="{A60B1E56-A176-96D9-ADAF-AB9F993532E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14</a:t>
            </a:fld>
            <a:endParaRPr lang="en-US" altLang="en-US" sz="1400"/>
          </a:p>
        </p:txBody>
      </p:sp>
    </p:spTree>
    <p:extLst>
      <p:ext uri="{BB962C8B-B14F-4D97-AF65-F5344CB8AC3E}">
        <p14:creationId xmlns:p14="http://schemas.microsoft.com/office/powerpoint/2010/main" val="208301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42B36-E53E-3C0F-06EC-4174E1994E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057AF7-8876-A784-9487-EAAF94025A70}"/>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D727F094-FB1C-E97E-F975-DCF4812AF44E}"/>
              </a:ext>
            </a:extLst>
          </p:cNvPr>
          <p:cNvSpPr txBox="1">
            <a:spLocks noChangeArrowheads="1"/>
          </p:cNvSpPr>
          <p:nvPr/>
        </p:nvSpPr>
        <p:spPr>
          <a:xfrm>
            <a:off x="0" y="3183255"/>
            <a:ext cx="9144000" cy="27852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class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keyword public means that this class is accessible from other classes in different packages, while class defines it as a blueprint for creating objects. In this case, the class contains methods related to palindrome checking.</a:t>
            </a:r>
          </a:p>
        </p:txBody>
      </p:sp>
      <p:sp>
        <p:nvSpPr>
          <p:cNvPr id="8194" name="Slide Number Placeholder 2">
            <a:extLst>
              <a:ext uri="{FF2B5EF4-FFF2-40B4-BE49-F238E27FC236}">
                <a16:creationId xmlns:a16="http://schemas.microsoft.com/office/drawing/2014/main" id="{C228EFB4-E93D-5BDF-7EE5-7F37F63E315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15</a:t>
            </a:fld>
            <a:endParaRPr lang="en-US" altLang="en-US" sz="1400"/>
          </a:p>
        </p:txBody>
      </p:sp>
      <p:sp>
        <p:nvSpPr>
          <p:cNvPr id="8195" name="Slide Number Placeholder 4">
            <a:extLst>
              <a:ext uri="{FF2B5EF4-FFF2-40B4-BE49-F238E27FC236}">
                <a16:creationId xmlns:a16="http://schemas.microsoft.com/office/drawing/2014/main" id="{34B81C17-E5E5-C045-6BA0-EEC877A7B6DA}"/>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15</a:t>
            </a:fld>
            <a:endParaRPr lang="en-US" altLang="en-US" sz="1400"/>
          </a:p>
        </p:txBody>
      </p:sp>
    </p:spTree>
    <p:extLst>
      <p:ext uri="{BB962C8B-B14F-4D97-AF65-F5344CB8AC3E}">
        <p14:creationId xmlns:p14="http://schemas.microsoft.com/office/powerpoint/2010/main" val="382405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77CEF-9B07-FD63-7AA0-A6D97F6E6C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5BB623-2019-2FDC-08ED-25C0B8061A54}"/>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package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PalindromeChecker</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text</a:t>
            </a:r>
            <a:r>
              <a:rPr lang="en-US" sz="1800" dirty="0" err="1">
                <a:solidFill>
                  <a:srgbClr val="000000"/>
                </a:solidFill>
                <a:effectLst/>
                <a:latin typeface="Consolas" panose="020B0609020204030204" pitchFamily="49" charset="0"/>
              </a:rPr>
              <a:t>.replaceAll</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a:t>
            </a:r>
            <a:r>
              <a:rPr lang="en-US" sz="1800" dirty="0">
                <a:solidFill>
                  <a:srgbClr val="000000"/>
                </a:solidFill>
                <a:effectLst/>
                <a:latin typeface="Consolas" panose="020B0609020204030204" pitchFamily="49" charset="0"/>
              </a:rPr>
              <a:t>, </a:t>
            </a:r>
            <a:r>
              <a:rPr lang="en-US" sz="1800" dirty="0">
                <a:solidFill>
                  <a:srgbClr val="2A00FF"/>
                </a:solidFill>
                <a:effectLst/>
                <a:latin typeface="Consolas" panose="020B0609020204030204" pitchFamily="49" charset="0"/>
              </a:rPr>
              <a:t>""</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toLowerCase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StringBuilder(</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).reverse().</a:t>
            </a:r>
            <a:r>
              <a:rPr lang="en-US" sz="1800" dirty="0" err="1">
                <a:solidFill>
                  <a:srgbClr val="000000"/>
                </a:solidFill>
                <a:effectLst/>
                <a:latin typeface="Consolas" panose="020B0609020204030204" pitchFamily="49" charset="0"/>
              </a:rPr>
              <a:t>toString</a:t>
            </a:r>
            <a:r>
              <a:rPr lang="en-US" sz="1800" dirty="0">
                <a:solidFill>
                  <a:srgbClr val="000000"/>
                </a:solidFill>
                <a:effectLst/>
                <a:latin typeface="Consolas" panose="020B0609020204030204" pitchFamily="49" charset="0"/>
              </a:rPr>
              <a:t>().equals(</a:t>
            </a:r>
            <a:r>
              <a:rPr lang="en-US" sz="1800" dirty="0">
                <a:solidFill>
                  <a:srgbClr val="6A3E3E"/>
                </a:solidFill>
                <a:effectLst/>
                <a:latin typeface="Consolas" panose="020B0609020204030204" pitchFamily="49" charset="0"/>
              </a:rPr>
              <a:t>text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static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void</a:t>
            </a:r>
            <a:r>
              <a:rPr lang="en-US" sz="1800" dirty="0">
                <a:solidFill>
                  <a:srgbClr val="000000"/>
                </a:solidFill>
                <a:effectLst/>
                <a:latin typeface="Consolas" panose="020B0609020204030204" pitchFamily="49" charset="0"/>
              </a:rPr>
              <a:t> main(String[] </a:t>
            </a:r>
            <a:r>
              <a:rPr lang="en-US" sz="1800" dirty="0" err="1">
                <a:solidFill>
                  <a:srgbClr val="6A3E3E"/>
                </a:solidFill>
                <a:effectLst/>
                <a:latin typeface="Consolas" panose="020B0609020204030204" pitchFamily="49" charset="0"/>
              </a:rPr>
              <a:t>args</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dirty="0" err="1">
                <a:solidFill>
                  <a:srgbClr val="000000"/>
                </a:solidFill>
                <a:effectLst/>
                <a:latin typeface="Consolas" panose="020B0609020204030204" pitchFamily="49" charset="0"/>
              </a:rPr>
              <a:t>System.</a:t>
            </a:r>
            <a:r>
              <a:rPr lang="en-US" sz="1800" b="1" i="1" dirty="0" err="1">
                <a:solidFill>
                  <a:srgbClr val="0000C0"/>
                </a:solidFill>
                <a:effectLst/>
                <a:latin typeface="Consolas" panose="020B0609020204030204" pitchFamily="49" charset="0"/>
              </a:rPr>
              <a:t>out</a:t>
            </a:r>
            <a:r>
              <a:rPr lang="en-US" sz="1800" dirty="0" err="1">
                <a:solidFill>
                  <a:srgbClr val="000000"/>
                </a:solidFill>
                <a:effectLst/>
                <a:latin typeface="Consolas" panose="020B0609020204030204" pitchFamily="49" charset="0"/>
              </a:rPr>
              <a:t>.println</a:t>
            </a:r>
            <a:r>
              <a:rPr lang="en-US" sz="1800" dirty="0">
                <a:solidFill>
                  <a:srgbClr val="000000"/>
                </a:solidFill>
                <a:effectLst/>
                <a:latin typeface="Consolas" panose="020B0609020204030204" pitchFamily="49" charset="0"/>
              </a:rPr>
              <a:t>(</a:t>
            </a:r>
            <a:r>
              <a:rPr lang="en-US" sz="1800" i="1" dirty="0" err="1">
                <a:solidFill>
                  <a:srgbClr val="000000"/>
                </a:solidFill>
                <a:effectLst/>
                <a:latin typeface="Consolas" panose="020B0609020204030204" pitchFamily="49" charset="0"/>
              </a:rPr>
              <a:t>isStringPalindrome</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"A man a plan a canal Panama"</a:t>
            </a:r>
            <a:r>
              <a:rPr lang="en-US" sz="1800" dirty="0">
                <a:solidFill>
                  <a:srgbClr val="000000"/>
                </a:solidFill>
                <a:effectLst/>
                <a:latin typeface="Consolas" panose="020B0609020204030204" pitchFamily="49" charset="0"/>
              </a:rPr>
              <a:t>)); </a:t>
            </a:r>
            <a:r>
              <a:rPr lang="en-US" sz="1800" dirty="0">
                <a:solidFill>
                  <a:srgbClr val="3F7F5F"/>
                </a:solidFill>
                <a:effectLst/>
                <a:latin typeface="Consolas" panose="020B0609020204030204" pitchFamily="49" charset="0"/>
              </a:rPr>
              <a:t>// Output: true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7C5BE386-BA60-78A5-258F-7B72D61E0741}"/>
              </a:ext>
            </a:extLst>
          </p:cNvPr>
          <p:cNvSpPr txBox="1">
            <a:spLocks noChangeArrowheads="1"/>
          </p:cNvSpPr>
          <p:nvPr/>
        </p:nvSpPr>
        <p:spPr>
          <a:xfrm>
            <a:off x="0" y="3183255"/>
            <a:ext cx="9144000" cy="302835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text)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defines a public method called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is static, meaning it belongs to the class and can be called without creating an object of the class. The method returns a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(true or false) and takes a single String parameter called text. It checks if the provided string is a palindrome.</a:t>
            </a:r>
          </a:p>
        </p:txBody>
      </p:sp>
      <p:sp>
        <p:nvSpPr>
          <p:cNvPr id="8194" name="Slide Number Placeholder 2">
            <a:extLst>
              <a:ext uri="{FF2B5EF4-FFF2-40B4-BE49-F238E27FC236}">
                <a16:creationId xmlns:a16="http://schemas.microsoft.com/office/drawing/2014/main" id="{BB1D9325-971E-F2CD-1BF1-2A197F2364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16</a:t>
            </a:fld>
            <a:endParaRPr lang="en-US" altLang="en-US" sz="1400"/>
          </a:p>
        </p:txBody>
      </p:sp>
      <p:sp>
        <p:nvSpPr>
          <p:cNvPr id="8195" name="Slide Number Placeholder 4">
            <a:extLst>
              <a:ext uri="{FF2B5EF4-FFF2-40B4-BE49-F238E27FC236}">
                <a16:creationId xmlns:a16="http://schemas.microsoft.com/office/drawing/2014/main" id="{0AE09F60-C9DB-C793-ED39-DC3E13BF994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16</a:t>
            </a:fld>
            <a:endParaRPr lang="en-US" altLang="en-US" sz="1400"/>
          </a:p>
        </p:txBody>
      </p:sp>
    </p:spTree>
    <p:extLst>
      <p:ext uri="{BB962C8B-B14F-4D97-AF65-F5344CB8AC3E}">
        <p14:creationId xmlns:p14="http://schemas.microsoft.com/office/powerpoint/2010/main" val="193898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CF01-1615-BE79-6E2B-E9AADE5A0D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C2FDC1F-23EB-0F1E-6A9C-706FE2531177}"/>
              </a:ext>
            </a:extLst>
          </p:cNvPr>
          <p:cNvSpPr txBox="1"/>
          <p:nvPr/>
        </p:nvSpPr>
        <p:spPr>
          <a:xfrm>
            <a:off x="0" y="-71770"/>
            <a:ext cx="9144000" cy="2800767"/>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600" b="1" dirty="0">
                <a:solidFill>
                  <a:srgbClr val="7F0055"/>
                </a:solidFill>
                <a:effectLst/>
                <a:latin typeface="Consolas" panose="020B0609020204030204" pitchFamily="49" charset="0"/>
              </a:rPr>
              <a:t>package</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palindromeChecker</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class</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PalindromeChecker</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err="1">
                <a:solidFill>
                  <a:srgbClr val="7F0055"/>
                </a:solidFill>
                <a:effectLst/>
                <a:latin typeface="Consolas" panose="020B0609020204030204" pitchFamily="49" charset="0"/>
              </a:rPr>
              <a:t>boolean</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isStringPalindrome</a:t>
            </a:r>
            <a:r>
              <a:rPr lang="en-US" sz="1600" dirty="0">
                <a:solidFill>
                  <a:srgbClr val="000000"/>
                </a:solidFill>
                <a:effectLst/>
                <a:latin typeface="Consolas" panose="020B0609020204030204" pitchFamily="49" charset="0"/>
              </a:rPr>
              <a:t>(String </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 = </a:t>
            </a:r>
            <a:r>
              <a:rPr lang="en-US" sz="1600" dirty="0" err="1">
                <a:solidFill>
                  <a:srgbClr val="6A3E3E"/>
                </a:solidFill>
                <a:effectLst/>
                <a:latin typeface="Consolas" panose="020B0609020204030204" pitchFamily="49" charset="0"/>
              </a:rPr>
              <a:t>text</a:t>
            </a:r>
            <a:r>
              <a:rPr lang="en-US" sz="1600" dirty="0" err="1">
                <a:solidFill>
                  <a:srgbClr val="000000"/>
                </a:solidFill>
                <a:effectLst/>
                <a:latin typeface="Consolas" panose="020B0609020204030204" pitchFamily="49" charset="0"/>
              </a:rPr>
              <a:t>.replaceAll</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"\\s+"</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a:t>
            </a:r>
            <a:r>
              <a:rPr lang="en-US" sz="1600" dirty="0">
                <a:solidFill>
                  <a:srgbClr val="000000"/>
                </a:solidFill>
                <a:effectLst/>
                <a:latin typeface="Consolas" panose="020B0609020204030204" pitchFamily="49" charset="0"/>
              </a:rPr>
              <a:t>).</a:t>
            </a:r>
            <a:r>
              <a:rPr lang="en-US" sz="1600" dirty="0" err="1">
                <a:solidFill>
                  <a:srgbClr val="000000"/>
                </a:solidFill>
                <a:effectLst/>
                <a:latin typeface="Consolas" panose="020B0609020204030204" pitchFamily="49" charset="0"/>
              </a:rPr>
              <a:t>toLowerCase</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return</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new</a:t>
            </a:r>
            <a:r>
              <a:rPr lang="en-US" sz="1600" dirty="0">
                <a:solidFill>
                  <a:srgbClr val="000000"/>
                </a:solidFill>
                <a:effectLst/>
                <a:latin typeface="Consolas" panose="020B0609020204030204" pitchFamily="49" charset="0"/>
              </a:rPr>
              <a:t> StringBuilder(</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).reverse().</a:t>
            </a:r>
            <a:r>
              <a:rPr lang="en-US" sz="1600" dirty="0" err="1">
                <a:solidFill>
                  <a:srgbClr val="000000"/>
                </a:solidFill>
                <a:effectLst/>
                <a:latin typeface="Consolas" panose="020B0609020204030204" pitchFamily="49" charset="0"/>
              </a:rPr>
              <a:t>toString</a:t>
            </a:r>
            <a:r>
              <a:rPr lang="en-US" sz="1600" dirty="0">
                <a:solidFill>
                  <a:srgbClr val="000000"/>
                </a:solidFill>
                <a:effectLst/>
                <a:latin typeface="Consolas" panose="020B0609020204030204" pitchFamily="49" charset="0"/>
              </a:rPr>
              <a:t>().equals(</a:t>
            </a:r>
            <a:r>
              <a:rPr lang="en-US" sz="1600" dirty="0">
                <a:solidFill>
                  <a:srgbClr val="6A3E3E"/>
                </a:solidFill>
                <a:effectLst/>
                <a:latin typeface="Consolas" panose="020B0609020204030204" pitchFamily="49" charset="0"/>
              </a:rPr>
              <a:t>text</a:t>
            </a: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b="1" dirty="0">
                <a:solidFill>
                  <a:srgbClr val="7F0055"/>
                </a:solidFill>
                <a:effectLst/>
                <a:latin typeface="Consolas" panose="020B0609020204030204" pitchFamily="49" charset="0"/>
              </a:rPr>
              <a:t>public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static</a:t>
            </a:r>
            <a:r>
              <a:rPr lang="en-US" sz="1600" dirty="0">
                <a:solidFill>
                  <a:srgbClr val="000000"/>
                </a:solidFill>
                <a:effectLst/>
                <a:latin typeface="Consolas" panose="020B0609020204030204" pitchFamily="49" charset="0"/>
              </a:rPr>
              <a:t> </a:t>
            </a:r>
            <a:r>
              <a:rPr lang="en-US" sz="1600" b="1" dirty="0">
                <a:solidFill>
                  <a:srgbClr val="7F0055"/>
                </a:solidFill>
                <a:effectLst/>
                <a:latin typeface="Consolas" panose="020B0609020204030204" pitchFamily="49" charset="0"/>
              </a:rPr>
              <a:t>void</a:t>
            </a:r>
            <a:r>
              <a:rPr lang="en-US" sz="1600" dirty="0">
                <a:solidFill>
                  <a:srgbClr val="000000"/>
                </a:solidFill>
                <a:effectLst/>
                <a:latin typeface="Consolas" panose="020B0609020204030204" pitchFamily="49" charset="0"/>
              </a:rPr>
              <a:t> main(String[] </a:t>
            </a:r>
            <a:r>
              <a:rPr lang="en-US" sz="1600" dirty="0" err="1">
                <a:solidFill>
                  <a:srgbClr val="6A3E3E"/>
                </a:solidFill>
                <a:effectLst/>
                <a:latin typeface="Consolas" panose="020B0609020204030204" pitchFamily="49" charset="0"/>
              </a:rPr>
              <a:t>args</a:t>
            </a:r>
            <a:r>
              <a:rPr lang="en-US" sz="1600" dirty="0">
                <a:solidFill>
                  <a:srgbClr val="000000"/>
                </a:solidFill>
                <a:effectLst/>
                <a:latin typeface="Consolas" panose="020B0609020204030204" pitchFamily="49" charset="0"/>
              </a:rPr>
              <a:t>) {</a:t>
            </a:r>
          </a:p>
          <a:p>
            <a:pPr marL="0" marR="0">
              <a:spcBef>
                <a:spcPts val="0"/>
              </a:spcBef>
              <a:spcAft>
                <a:spcPts val="0"/>
              </a:spcAft>
            </a:pPr>
            <a:r>
              <a:rPr lang="en-US" sz="1600" dirty="0" err="1">
                <a:solidFill>
                  <a:srgbClr val="000000"/>
                </a:solidFill>
                <a:effectLst/>
                <a:latin typeface="Consolas" panose="020B0609020204030204" pitchFamily="49" charset="0"/>
              </a:rPr>
              <a:t>System.</a:t>
            </a:r>
            <a:r>
              <a:rPr lang="en-US" sz="1600" b="1" i="1" dirty="0" err="1">
                <a:solidFill>
                  <a:srgbClr val="0000C0"/>
                </a:solidFill>
                <a:effectLst/>
                <a:latin typeface="Consolas" panose="020B0609020204030204" pitchFamily="49" charset="0"/>
              </a:rPr>
              <a:t>out</a:t>
            </a:r>
            <a:r>
              <a:rPr lang="en-US" sz="1600" dirty="0" err="1">
                <a:solidFill>
                  <a:srgbClr val="000000"/>
                </a:solidFill>
                <a:effectLst/>
                <a:latin typeface="Consolas" panose="020B0609020204030204" pitchFamily="49" charset="0"/>
              </a:rPr>
              <a:t>.println</a:t>
            </a:r>
            <a:r>
              <a:rPr lang="en-US" sz="1600" dirty="0">
                <a:solidFill>
                  <a:srgbClr val="000000"/>
                </a:solidFill>
                <a:effectLst/>
                <a:latin typeface="Consolas" panose="020B0609020204030204" pitchFamily="49" charset="0"/>
              </a:rPr>
              <a:t>(</a:t>
            </a:r>
            <a:r>
              <a:rPr lang="en-US" sz="1600" i="1" dirty="0" err="1">
                <a:solidFill>
                  <a:srgbClr val="000000"/>
                </a:solidFill>
                <a:effectLst/>
                <a:latin typeface="Consolas" panose="020B0609020204030204" pitchFamily="49" charset="0"/>
              </a:rPr>
              <a:t>isStringPalindrome</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"A man a plan a canal Panama"</a:t>
            </a:r>
            <a:r>
              <a:rPr lang="en-US" sz="1600" dirty="0">
                <a:solidFill>
                  <a:srgbClr val="000000"/>
                </a:solidFill>
                <a:effectLst/>
                <a:latin typeface="Consolas" panose="020B0609020204030204" pitchFamily="49" charset="0"/>
              </a:rPr>
              <a:t>)); </a:t>
            </a:r>
            <a:r>
              <a:rPr lang="en-US" sz="1600" dirty="0">
                <a:solidFill>
                  <a:srgbClr val="3F7F5F"/>
                </a:solidFill>
                <a:effectLst/>
                <a:latin typeface="Consolas" panose="020B0609020204030204" pitchFamily="49" charset="0"/>
              </a:rPr>
              <a:t>// Output: true</a:t>
            </a:r>
            <a:endParaRPr lang="en-US" sz="1600" dirty="0">
              <a:solidFill>
                <a:srgbClr val="000000"/>
              </a:solidFill>
              <a:effectLst/>
              <a:latin typeface="Consolas" panose="020B0609020204030204" pitchFamily="49" charset="0"/>
            </a:endParaRPr>
          </a:p>
          <a:p>
            <a:pPr marL="0" marR="0">
              <a:spcBef>
                <a:spcPts val="0"/>
              </a:spcBef>
              <a:spcAft>
                <a:spcPts val="0"/>
              </a:spcAft>
            </a:pPr>
            <a:r>
              <a:rPr lang="en-US" sz="1600" dirty="0">
                <a:solidFill>
                  <a:srgbClr val="000000"/>
                </a:solidFill>
                <a:effectLst/>
                <a:latin typeface="Consolas" panose="020B0609020204030204" pitchFamily="49" charset="0"/>
              </a:rPr>
              <a:t>}</a:t>
            </a:r>
          </a:p>
          <a:p>
            <a:pPr marL="0" marR="0">
              <a:spcBef>
                <a:spcPts val="0"/>
              </a:spcBef>
              <a:spcAft>
                <a:spcPts val="0"/>
              </a:spcAft>
            </a:pPr>
            <a:r>
              <a:rPr lang="en-US" sz="16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A8461B47-AFB1-824E-4C0E-6F26EB1DD7C9}"/>
              </a:ext>
            </a:extLst>
          </p:cNvPr>
          <p:cNvSpPr txBox="1">
            <a:spLocks noChangeArrowheads="1"/>
          </p:cNvSpPr>
          <p:nvPr/>
        </p:nvSpPr>
        <p:spPr>
          <a:xfrm>
            <a:off x="-31532" y="2593837"/>
            <a:ext cx="9175531" cy="4279090"/>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text =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text.replaceAll</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toLowerCase</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modifies the input string by: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replaceAll</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 "")</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removes all whitespace characters (spaces, tabs, newlines) from the string. The regular expression \\s+ matches one or more whitespace characters.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toLowerCase</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converts the string to lowercase, ensuring the palindrome check is case-insensitive. This step ensures that variations in letter case (like 'A' vs 'a') don't affect the result.</a:t>
            </a:r>
          </a:p>
        </p:txBody>
      </p:sp>
      <p:sp>
        <p:nvSpPr>
          <p:cNvPr id="8194" name="Slide Number Placeholder 2">
            <a:extLst>
              <a:ext uri="{FF2B5EF4-FFF2-40B4-BE49-F238E27FC236}">
                <a16:creationId xmlns:a16="http://schemas.microsoft.com/office/drawing/2014/main" id="{19C3E8C5-8026-BF26-9738-CABBEC392A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17</a:t>
            </a:fld>
            <a:endParaRPr lang="en-US" altLang="en-US" sz="1400"/>
          </a:p>
        </p:txBody>
      </p:sp>
      <p:sp>
        <p:nvSpPr>
          <p:cNvPr id="8195" name="Slide Number Placeholder 4">
            <a:extLst>
              <a:ext uri="{FF2B5EF4-FFF2-40B4-BE49-F238E27FC236}">
                <a16:creationId xmlns:a16="http://schemas.microsoft.com/office/drawing/2014/main" id="{0A92EAFB-4B11-74F2-E572-877B5ED1A91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17</a:t>
            </a:fld>
            <a:endParaRPr lang="en-US" altLang="en-US" sz="1400"/>
          </a:p>
        </p:txBody>
      </p:sp>
    </p:spTree>
    <p:extLst>
      <p:ext uri="{BB962C8B-B14F-4D97-AF65-F5344CB8AC3E}">
        <p14:creationId xmlns:p14="http://schemas.microsoft.com/office/powerpoint/2010/main" val="3368616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4699-82A4-8533-BA5B-8FA917BD81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8ECD23-93CA-26D1-B56C-B40EE90248E9}"/>
              </a:ext>
            </a:extLst>
          </p:cNvPr>
          <p:cNvSpPr txBox="1"/>
          <p:nvPr/>
        </p:nvSpPr>
        <p:spPr>
          <a:xfrm>
            <a:off x="0" y="-71770"/>
            <a:ext cx="9144000" cy="2631490"/>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palindromeChecker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PalindromeChecker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err="1">
                <a:solidFill>
                  <a:srgbClr val="7F0055"/>
                </a:solidFill>
                <a:effectLst/>
                <a:latin typeface="Consolas" panose="020B0609020204030204" pitchFamily="49" charset="0"/>
              </a:rPr>
              <a:t>boolean</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isStringPalindrome</a:t>
            </a:r>
            <a:r>
              <a:rPr lang="en-US" sz="1500" dirty="0">
                <a:solidFill>
                  <a:srgbClr val="000000"/>
                </a:solidFill>
                <a:effectLst/>
                <a:latin typeface="Consolas" panose="020B0609020204030204" pitchFamily="49" charset="0"/>
              </a:rPr>
              <a:t>(String </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text</a:t>
            </a:r>
            <a:r>
              <a:rPr lang="en-US" sz="1500" dirty="0" err="1">
                <a:solidFill>
                  <a:srgbClr val="000000"/>
                </a:solidFill>
                <a:effectLst/>
                <a:latin typeface="Consolas" panose="020B0609020204030204" pitchFamily="49" charset="0"/>
              </a:rPr>
              <a:t>.replaceAll</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"\\s+"</a:t>
            </a:r>
            <a:r>
              <a:rPr lang="en-US" sz="1500" dirty="0">
                <a:solidFill>
                  <a:srgbClr val="000000"/>
                </a:solidFill>
                <a:effectLst/>
                <a:latin typeface="Consolas" panose="020B0609020204030204" pitchFamily="49" charset="0"/>
              </a:rPr>
              <a:t>, </a:t>
            </a:r>
            <a:r>
              <a:rPr lang="en-US" sz="1500" dirty="0">
                <a:solidFill>
                  <a:srgbClr val="2A00FF"/>
                </a:solidFill>
                <a:effectLst/>
                <a:latin typeface="Consolas" panose="020B0609020204030204" pitchFamily="49" charset="0"/>
              </a:rPr>
              <a:t>""</a:t>
            </a:r>
            <a:r>
              <a:rPr lang="en-US" sz="1500" dirty="0">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toLowerCase</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return</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new</a:t>
            </a:r>
            <a:r>
              <a:rPr lang="en-US" sz="1500" dirty="0">
                <a:solidFill>
                  <a:srgbClr val="000000"/>
                </a:solidFill>
                <a:effectLst/>
                <a:latin typeface="Consolas" panose="020B0609020204030204" pitchFamily="49" charset="0"/>
              </a:rPr>
              <a:t> StringBuilder(</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).reverse().</a:t>
            </a:r>
            <a:r>
              <a:rPr lang="en-US" sz="1500" dirty="0" err="1">
                <a:solidFill>
                  <a:srgbClr val="000000"/>
                </a:solidFill>
                <a:effectLst/>
                <a:latin typeface="Consolas" panose="020B0609020204030204" pitchFamily="49" charset="0"/>
              </a:rPr>
              <a:t>toString</a:t>
            </a:r>
            <a:r>
              <a:rPr lang="en-US" sz="1500" dirty="0">
                <a:solidFill>
                  <a:srgbClr val="000000"/>
                </a:solidFill>
                <a:effectLst/>
                <a:latin typeface="Consolas" panose="020B0609020204030204" pitchFamily="49" charset="0"/>
              </a:rPr>
              <a:t>().equals(</a:t>
            </a:r>
            <a:r>
              <a:rPr lang="en-US" sz="1500" dirty="0">
                <a:solidFill>
                  <a:srgbClr val="6A3E3E"/>
                </a:solidFill>
                <a:effectLst/>
                <a:latin typeface="Consolas" panose="020B0609020204030204" pitchFamily="49" charset="0"/>
              </a:rPr>
              <a:t>text</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i="1" dirty="0" err="1">
                <a:solidFill>
                  <a:srgbClr val="000000"/>
                </a:solidFill>
                <a:effectLst/>
                <a:latin typeface="Consolas" panose="020B0609020204030204" pitchFamily="49" charset="0"/>
              </a:rPr>
              <a:t>isStringPalindrome</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"A man a plan a canal Panama"</a:t>
            </a:r>
            <a:r>
              <a:rPr lang="en-US" sz="1500" dirty="0">
                <a:solidFill>
                  <a:srgbClr val="000000"/>
                </a:solidFill>
                <a:effectLst/>
                <a:latin typeface="Consolas" panose="020B0609020204030204" pitchFamily="49" charset="0"/>
              </a:rPr>
              <a:t>)); </a:t>
            </a:r>
            <a:r>
              <a:rPr lang="en-US" sz="1500" dirty="0">
                <a:solidFill>
                  <a:srgbClr val="3F7F5F"/>
                </a:solidFill>
                <a:effectLst/>
                <a:latin typeface="Consolas" panose="020B0609020204030204" pitchFamily="49" charset="0"/>
              </a:rPr>
              <a:t>// Output: true</a:t>
            </a:r>
            <a:endParaRPr lang="en-US" sz="1500" dirty="0">
              <a:solidFill>
                <a:srgbClr val="000000"/>
              </a:solidFill>
              <a:effectLst/>
              <a:latin typeface="Consolas" panose="020B0609020204030204" pitchFamily="49" charset="0"/>
            </a:endParaRP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CCDE003A-37DF-91F5-C43B-51F6FA7C5650}"/>
              </a:ext>
            </a:extLst>
          </p:cNvPr>
          <p:cNvSpPr txBox="1">
            <a:spLocks noChangeArrowheads="1"/>
          </p:cNvSpPr>
          <p:nvPr/>
        </p:nvSpPr>
        <p:spPr>
          <a:xfrm>
            <a:off x="0" y="2559720"/>
            <a:ext cx="9144000" cy="4279090"/>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return new StringBuilder(text).reverse().</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toString</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().equals(text);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performs the palindrome check: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new StringBuilder(text)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creates a StringBuilder object with the modified string (text).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reverse()</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reverses the string.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toString</a:t>
            </a: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Converts the reversed StringBuilder back into a String.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equals(text)</a:t>
            </a:r>
            <a:r>
              <a:rPr kumimoji="0" lang="en-US" altLang="en-US" sz="2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checks if the reversed string is equal to the original (modified) string. If they are equal, it returns true (the string is a palindrome); otherwise, it returns false.</a:t>
            </a:r>
          </a:p>
        </p:txBody>
      </p:sp>
      <p:sp>
        <p:nvSpPr>
          <p:cNvPr id="8194" name="Slide Number Placeholder 2">
            <a:extLst>
              <a:ext uri="{FF2B5EF4-FFF2-40B4-BE49-F238E27FC236}">
                <a16:creationId xmlns:a16="http://schemas.microsoft.com/office/drawing/2014/main" id="{E3E7B93E-077F-3FAD-4AF4-C2B431E390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18</a:t>
            </a:fld>
            <a:endParaRPr lang="en-US" altLang="en-US" sz="1400"/>
          </a:p>
        </p:txBody>
      </p:sp>
      <p:sp>
        <p:nvSpPr>
          <p:cNvPr id="8195" name="Slide Number Placeholder 4">
            <a:extLst>
              <a:ext uri="{FF2B5EF4-FFF2-40B4-BE49-F238E27FC236}">
                <a16:creationId xmlns:a16="http://schemas.microsoft.com/office/drawing/2014/main" id="{8C45556B-AF2D-0518-8411-F6121FE74E1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18</a:t>
            </a:fld>
            <a:endParaRPr lang="en-US" altLang="en-US" sz="1400"/>
          </a:p>
        </p:txBody>
      </p:sp>
    </p:spTree>
    <p:extLst>
      <p:ext uri="{BB962C8B-B14F-4D97-AF65-F5344CB8AC3E}">
        <p14:creationId xmlns:p14="http://schemas.microsoft.com/office/powerpoint/2010/main" val="345467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93B2-F2A4-1A43-A33C-9066BB9EE0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A860C5-D57D-1010-F6CE-3627170C94B2}"/>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57E648F2-8B86-FCB7-C0A4-443FA675057C}"/>
              </a:ext>
            </a:extLst>
          </p:cNvPr>
          <p:cNvSpPr txBox="1">
            <a:spLocks noChangeArrowheads="1"/>
          </p:cNvSpPr>
          <p:nvPr/>
        </p:nvSpPr>
        <p:spPr>
          <a:xfrm>
            <a:off x="0" y="3067550"/>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static void main(String[]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defines the main method, which serves as the entry point for the program. It is static, meaning it can be called without creating an object of the class, and public, meaning it can be accessed from outside the class. The 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parameter is used to pass command-line arguments, though they are not used in this example.</a:t>
            </a:r>
          </a:p>
        </p:txBody>
      </p:sp>
      <p:sp>
        <p:nvSpPr>
          <p:cNvPr id="8194" name="Slide Number Placeholder 2">
            <a:extLst>
              <a:ext uri="{FF2B5EF4-FFF2-40B4-BE49-F238E27FC236}">
                <a16:creationId xmlns:a16="http://schemas.microsoft.com/office/drawing/2014/main" id="{A34A5615-9D39-ACE1-0BF7-20D47ADC8C4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19</a:t>
            </a:fld>
            <a:endParaRPr lang="en-US" altLang="en-US" sz="1400"/>
          </a:p>
        </p:txBody>
      </p:sp>
      <p:sp>
        <p:nvSpPr>
          <p:cNvPr id="8195" name="Slide Number Placeholder 4">
            <a:extLst>
              <a:ext uri="{FF2B5EF4-FFF2-40B4-BE49-F238E27FC236}">
                <a16:creationId xmlns:a16="http://schemas.microsoft.com/office/drawing/2014/main" id="{5E0AF332-EC73-C17D-BFEA-954BFE06D86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19</a:t>
            </a:fld>
            <a:endParaRPr lang="en-US" altLang="en-US" sz="1400"/>
          </a:p>
        </p:txBody>
      </p:sp>
    </p:spTree>
    <p:extLst>
      <p:ext uri="{BB962C8B-B14F-4D97-AF65-F5344CB8AC3E}">
        <p14:creationId xmlns:p14="http://schemas.microsoft.com/office/powerpoint/2010/main" val="181963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2">
            <a:extLst>
              <a:ext uri="{FF2B5EF4-FFF2-40B4-BE49-F238E27FC236}">
                <a16:creationId xmlns:a16="http://schemas.microsoft.com/office/drawing/2014/main" id="{03E46200-8842-CD48-BFF4-B8B6ED464F7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E15697B-EA02-9242-9C6E-34F7689C1E25}" type="slidenum">
              <a:rPr lang="en-US" altLang="en-US" sz="1400"/>
              <a:pPr/>
              <a:t>2</a:t>
            </a:fld>
            <a:endParaRPr lang="en-US" altLang="en-US" sz="1400"/>
          </a:p>
        </p:txBody>
      </p:sp>
      <p:sp>
        <p:nvSpPr>
          <p:cNvPr id="7171" name="Slide Number Placeholder 4">
            <a:extLst>
              <a:ext uri="{FF2B5EF4-FFF2-40B4-BE49-F238E27FC236}">
                <a16:creationId xmlns:a16="http://schemas.microsoft.com/office/drawing/2014/main" id="{56BC941F-CEC3-2448-9F2F-0BCF4489A32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E73BBDC5-D9EE-E24F-9DEE-4F00131A54B9}" type="slidenum">
              <a:rPr lang="en-US" altLang="en-US" sz="1400"/>
              <a:pPr algn="r"/>
              <a:t>2</a:t>
            </a:fld>
            <a:endParaRPr lang="en-US" altLang="en-US" sz="1400"/>
          </a:p>
        </p:txBody>
      </p:sp>
      <p:sp>
        <p:nvSpPr>
          <p:cNvPr id="7172" name="Rectangle 2">
            <a:extLst>
              <a:ext uri="{FF2B5EF4-FFF2-40B4-BE49-F238E27FC236}">
                <a16:creationId xmlns:a16="http://schemas.microsoft.com/office/drawing/2014/main" id="{646833A9-FE07-2748-A8CC-CC345301292E}"/>
              </a:ext>
            </a:extLst>
          </p:cNvPr>
          <p:cNvSpPr>
            <a:spLocks noGrp="1" noChangeArrowheads="1"/>
          </p:cNvSpPr>
          <p:nvPr>
            <p:ph type="title" idx="4294967295"/>
          </p:nvPr>
        </p:nvSpPr>
        <p:spPr>
          <a:xfrm>
            <a:off x="152400" y="228600"/>
            <a:ext cx="8763000" cy="838200"/>
          </a:xfrm>
        </p:spPr>
        <p:txBody>
          <a:bodyPr/>
          <a:lstStyle/>
          <a:p>
            <a:r>
              <a:rPr lang="en-US" altLang="en-US"/>
              <a:t>Motivations</a:t>
            </a:r>
          </a:p>
        </p:txBody>
      </p:sp>
      <p:sp>
        <p:nvSpPr>
          <p:cNvPr id="7173" name="Rectangle 3">
            <a:extLst>
              <a:ext uri="{FF2B5EF4-FFF2-40B4-BE49-F238E27FC236}">
                <a16:creationId xmlns:a16="http://schemas.microsoft.com/office/drawing/2014/main" id="{7461F8F7-C664-0F49-9507-DF4EF19F1E0D}"/>
              </a:ext>
            </a:extLst>
          </p:cNvPr>
          <p:cNvSpPr>
            <a:spLocks noGrp="1" noChangeArrowheads="1"/>
          </p:cNvSpPr>
          <p:nvPr>
            <p:ph type="body" idx="4294967295"/>
          </p:nvPr>
        </p:nvSpPr>
        <p:spPr>
          <a:xfrm>
            <a:off x="228600" y="1066800"/>
            <a:ext cx="8686800" cy="5181600"/>
          </a:xfrm>
        </p:spPr>
        <p:txBody>
          <a:bodyPr>
            <a:normAutofit/>
          </a:bodyPr>
          <a:lstStyle/>
          <a:p>
            <a:pPr marL="0" indent="0">
              <a:buNone/>
            </a:pPr>
            <a:r>
              <a:rPr lang="en-US" dirty="0"/>
              <a:t>The sample codes and tasks have been designed in alignment with the programming assignments detailed in the assessment 2, offering a constructive basis for learning how to approach the projects and achieve high-distinction marks. However, these are not direct answers to the tasks but rather serve as similar examples to guide you in learning the required skills and concepts. Each sample addresses key aspects of the tasks in the programming assignment but with variations to ensure they are suitable for educational use without directly solving the assignment tasks. This approach helps you understand how to apply the concepts to solve similar problems independently.</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928D6-0327-AB97-0F6F-7DDAE02040A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F70216-0A6D-F35A-1005-C987B866D5D7}"/>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B8AE2983-AB60-DFBA-A671-0C0E1B9DE4F2}"/>
              </a:ext>
            </a:extLst>
          </p:cNvPr>
          <p:cNvSpPr txBox="1">
            <a:spLocks noChangeArrowheads="1"/>
          </p:cNvSpPr>
          <p:nvPr/>
        </p:nvSpPr>
        <p:spPr>
          <a:xfrm>
            <a:off x="0" y="3067550"/>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man a plan a canal Panama"));</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line calls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with the string "A man a plan a canal Panama" as the argument. It checks whether the string is a palindrome and prints the result (true or false) to the console using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8194" name="Slide Number Placeholder 2">
            <a:extLst>
              <a:ext uri="{FF2B5EF4-FFF2-40B4-BE49-F238E27FC236}">
                <a16:creationId xmlns:a16="http://schemas.microsoft.com/office/drawing/2014/main" id="{A9B611A4-F701-E2E9-FC5B-6307ADFB66F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20</a:t>
            </a:fld>
            <a:endParaRPr lang="en-US" altLang="en-US" sz="1400"/>
          </a:p>
        </p:txBody>
      </p:sp>
      <p:sp>
        <p:nvSpPr>
          <p:cNvPr id="8195" name="Slide Number Placeholder 4">
            <a:extLst>
              <a:ext uri="{FF2B5EF4-FFF2-40B4-BE49-F238E27FC236}">
                <a16:creationId xmlns:a16="http://schemas.microsoft.com/office/drawing/2014/main" id="{2DCE7604-9D87-427F-77CA-854C6AAB654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20</a:t>
            </a:fld>
            <a:endParaRPr lang="en-US" altLang="en-US" sz="1400"/>
          </a:p>
        </p:txBody>
      </p:sp>
    </p:spTree>
    <p:extLst>
      <p:ext uri="{BB962C8B-B14F-4D97-AF65-F5344CB8AC3E}">
        <p14:creationId xmlns:p14="http://schemas.microsoft.com/office/powerpoint/2010/main" val="71828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15123-5362-37EE-CB0D-D9A686752B6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636981-9746-86DE-E2F4-D6871EE1BBE0}"/>
              </a:ext>
            </a:extLst>
          </p:cNvPr>
          <p:cNvSpPr txBox="1"/>
          <p:nvPr/>
        </p:nvSpPr>
        <p:spPr>
          <a:xfrm>
            <a:off x="0" y="-71770"/>
            <a:ext cx="9144000" cy="3139321"/>
          </a:xfrm>
          <a:prstGeom prst="rect">
            <a:avLst/>
          </a:prstGeom>
          <a:solidFill>
            <a:schemeClr val="bg1"/>
          </a:solidFill>
          <a:ln w="28575">
            <a:solidFill>
              <a:schemeClr val="accent1"/>
            </a:solidFill>
          </a:ln>
        </p:spPr>
        <p:txBody>
          <a:bodyPr wrap="square">
            <a:spAutoFit/>
          </a:bodyPr>
          <a:lstStyle/>
          <a:p>
            <a:pPr marL="0" marR="0">
              <a:spcBef>
                <a:spcPts val="0"/>
              </a:spcBef>
              <a:spcAft>
                <a:spcPts val="0"/>
              </a:spcAft>
            </a:pPr>
            <a:r>
              <a:rPr lang="en-US" b="1" dirty="0">
                <a:solidFill>
                  <a:srgbClr val="7F0055"/>
                </a:solidFill>
                <a:effectLst/>
                <a:latin typeface="Consolas" panose="020B0609020204030204" pitchFamily="49" charset="0"/>
              </a:rPr>
              <a:t>package</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class</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PalindromeChecker</a:t>
            </a:r>
            <a:r>
              <a:rPr lang="en-US"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err="1">
                <a:solidFill>
                  <a:srgbClr val="7F0055"/>
                </a:solidFill>
                <a:effectLst/>
                <a:latin typeface="Consolas" panose="020B0609020204030204" pitchFamily="49" charset="0"/>
              </a:rPr>
              <a:t>boolean</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(String </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 = </a:t>
            </a:r>
            <a:r>
              <a:rPr lang="en-US" dirty="0" err="1">
                <a:solidFill>
                  <a:srgbClr val="6A3E3E"/>
                </a:solidFill>
                <a:effectLst/>
                <a:latin typeface="Consolas" panose="020B0609020204030204" pitchFamily="49" charset="0"/>
              </a:rPr>
              <a:t>text</a:t>
            </a:r>
            <a:r>
              <a:rPr lang="en-US" dirty="0" err="1">
                <a:solidFill>
                  <a:srgbClr val="000000"/>
                </a:solidFill>
                <a:effectLst/>
                <a:latin typeface="Consolas" panose="020B0609020204030204" pitchFamily="49" charset="0"/>
              </a:rPr>
              <a:t>.replaceAll</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"\\s+"</a:t>
            </a:r>
            <a:r>
              <a:rPr lang="en-US" dirty="0">
                <a:solidFill>
                  <a:srgbClr val="000000"/>
                </a:solidFill>
                <a:effectLst/>
                <a:latin typeface="Consolas" panose="020B0609020204030204" pitchFamily="49" charset="0"/>
              </a:rPr>
              <a:t>, </a:t>
            </a:r>
            <a:r>
              <a:rPr lang="en-US" dirty="0">
                <a:solidFill>
                  <a:srgbClr val="2A00FF"/>
                </a:solidFill>
                <a:effectLst/>
                <a:latin typeface="Consolas" panose="020B0609020204030204" pitchFamily="49" charset="0"/>
              </a:rPr>
              <a:t>""</a:t>
            </a:r>
            <a:r>
              <a:rPr lang="en-US" dirty="0">
                <a:solidFill>
                  <a:srgbClr val="000000"/>
                </a:solidFill>
                <a:effectLst/>
                <a:latin typeface="Consolas" panose="020B0609020204030204" pitchFamily="49" charset="0"/>
              </a:rPr>
              <a:t>).</a:t>
            </a:r>
            <a:r>
              <a:rPr lang="en-US" dirty="0" err="1">
                <a:solidFill>
                  <a:srgbClr val="000000"/>
                </a:solidFill>
                <a:effectLst/>
                <a:latin typeface="Consolas" panose="020B0609020204030204" pitchFamily="49" charset="0"/>
              </a:rPr>
              <a:t>toLowerCase</a:t>
            </a: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return</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new</a:t>
            </a:r>
            <a:r>
              <a:rPr lang="en-US" dirty="0">
                <a:solidFill>
                  <a:srgbClr val="000000"/>
                </a:solidFill>
                <a:effectLst/>
                <a:latin typeface="Consolas" panose="020B0609020204030204" pitchFamily="49" charset="0"/>
              </a:rPr>
              <a:t> StringBuilder(</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).reverse().</a:t>
            </a:r>
            <a:r>
              <a:rPr lang="en-US" dirty="0" err="1">
                <a:solidFill>
                  <a:srgbClr val="000000"/>
                </a:solidFill>
                <a:effectLst/>
                <a:latin typeface="Consolas" panose="020B0609020204030204" pitchFamily="49" charset="0"/>
              </a:rPr>
              <a:t>toString</a:t>
            </a:r>
            <a:r>
              <a:rPr lang="en-US" dirty="0">
                <a:solidFill>
                  <a:srgbClr val="000000"/>
                </a:solidFill>
                <a:effectLst/>
                <a:latin typeface="Consolas" panose="020B0609020204030204" pitchFamily="49" charset="0"/>
              </a:rPr>
              <a:t>().equals(</a:t>
            </a:r>
            <a:r>
              <a:rPr lang="en-US" dirty="0">
                <a:solidFill>
                  <a:srgbClr val="6A3E3E"/>
                </a:solidFill>
                <a:effectLst/>
                <a:latin typeface="Consolas" panose="020B0609020204030204" pitchFamily="49" charset="0"/>
              </a:rPr>
              <a:t>text</a:t>
            </a: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b="1" dirty="0">
                <a:solidFill>
                  <a:srgbClr val="7F0055"/>
                </a:solidFill>
                <a:effectLst/>
                <a:latin typeface="Consolas" panose="020B0609020204030204" pitchFamily="49" charset="0"/>
              </a:rPr>
              <a:t>public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static</a:t>
            </a:r>
            <a:r>
              <a:rPr lang="en-US" dirty="0">
                <a:solidFill>
                  <a:srgbClr val="000000"/>
                </a:solidFill>
                <a:effectLst/>
                <a:latin typeface="Consolas" panose="020B0609020204030204" pitchFamily="49" charset="0"/>
              </a:rPr>
              <a:t> </a:t>
            </a:r>
            <a:r>
              <a:rPr lang="en-US" b="1" dirty="0">
                <a:solidFill>
                  <a:srgbClr val="7F0055"/>
                </a:solidFill>
                <a:effectLst/>
                <a:latin typeface="Consolas" panose="020B0609020204030204" pitchFamily="49" charset="0"/>
              </a:rPr>
              <a:t>void</a:t>
            </a:r>
            <a:r>
              <a:rPr lang="en-US" dirty="0">
                <a:solidFill>
                  <a:srgbClr val="000000"/>
                </a:solidFill>
                <a:effectLst/>
                <a:latin typeface="Consolas" panose="020B0609020204030204" pitchFamily="49" charset="0"/>
              </a:rPr>
              <a:t> main(String[] </a:t>
            </a:r>
            <a:r>
              <a:rPr lang="en-US" dirty="0" err="1">
                <a:solidFill>
                  <a:srgbClr val="6A3E3E"/>
                </a:solidFill>
                <a:effectLst/>
                <a:latin typeface="Consolas" panose="020B0609020204030204" pitchFamily="49" charset="0"/>
              </a:rPr>
              <a:t>args</a:t>
            </a:r>
            <a:r>
              <a:rPr lang="en-US" dirty="0">
                <a:solidFill>
                  <a:srgbClr val="000000"/>
                </a:solidFill>
                <a:effectLst/>
                <a:latin typeface="Consolas" panose="020B0609020204030204" pitchFamily="49" charset="0"/>
              </a:rPr>
              <a:t>) {</a:t>
            </a:r>
          </a:p>
          <a:p>
            <a:pPr marL="0" marR="0">
              <a:spcBef>
                <a:spcPts val="0"/>
              </a:spcBef>
              <a:spcAft>
                <a:spcPts val="0"/>
              </a:spcAft>
            </a:pPr>
            <a:r>
              <a:rPr lang="en-US" dirty="0" err="1">
                <a:solidFill>
                  <a:srgbClr val="000000"/>
                </a:solidFill>
                <a:effectLst/>
                <a:latin typeface="Consolas" panose="020B0609020204030204" pitchFamily="49" charset="0"/>
              </a:rPr>
              <a:t>System.</a:t>
            </a:r>
            <a:r>
              <a:rPr lang="en-US" b="1" i="1" dirty="0" err="1">
                <a:solidFill>
                  <a:srgbClr val="0000C0"/>
                </a:solidFill>
                <a:effectLst/>
                <a:latin typeface="Consolas" panose="020B0609020204030204" pitchFamily="49" charset="0"/>
              </a:rPr>
              <a:t>out</a:t>
            </a:r>
            <a:r>
              <a:rPr lang="en-US" dirty="0" err="1">
                <a:solidFill>
                  <a:srgbClr val="000000"/>
                </a:solidFill>
                <a:effectLst/>
                <a:latin typeface="Consolas" panose="020B0609020204030204" pitchFamily="49" charset="0"/>
              </a:rPr>
              <a:t>.println</a:t>
            </a:r>
            <a:r>
              <a:rPr lang="en-US" dirty="0">
                <a:solidFill>
                  <a:srgbClr val="000000"/>
                </a:solidFill>
                <a:effectLst/>
                <a:latin typeface="Consolas" panose="020B0609020204030204" pitchFamily="49" charset="0"/>
              </a:rPr>
              <a:t>(</a:t>
            </a:r>
            <a:r>
              <a:rPr lang="en-US" i="1" dirty="0" err="1">
                <a:solidFill>
                  <a:srgbClr val="000000"/>
                </a:solidFill>
                <a:effectLst/>
                <a:latin typeface="Consolas" panose="020B0609020204030204" pitchFamily="49" charset="0"/>
              </a:rPr>
              <a:t>isStringPalindrome</a:t>
            </a:r>
            <a:r>
              <a:rPr lang="en-US" dirty="0">
                <a:solidFill>
                  <a:srgbClr val="000000"/>
                </a:solidFill>
                <a:effectLst/>
                <a:latin typeface="Consolas" panose="020B0609020204030204" pitchFamily="49" charset="0"/>
              </a:rPr>
              <a:t>(</a:t>
            </a:r>
            <a:r>
              <a:rPr lang="en-US" dirty="0">
                <a:solidFill>
                  <a:srgbClr val="2A00FF"/>
                </a:solidFill>
                <a:effectLst/>
                <a:latin typeface="Consolas" panose="020B0609020204030204" pitchFamily="49" charset="0"/>
              </a:rPr>
              <a:t>"A man a plan a canal Panama"</a:t>
            </a:r>
            <a:r>
              <a:rPr lang="en-US" dirty="0">
                <a:solidFill>
                  <a:srgbClr val="000000"/>
                </a:solidFill>
                <a:effectLst/>
                <a:latin typeface="Consolas" panose="020B0609020204030204" pitchFamily="49" charset="0"/>
              </a:rPr>
              <a:t>)); </a:t>
            </a:r>
            <a:r>
              <a:rPr lang="en-US" dirty="0">
                <a:solidFill>
                  <a:srgbClr val="3F7F5F"/>
                </a:solidFill>
                <a:effectLst/>
                <a:latin typeface="Consolas" panose="020B0609020204030204" pitchFamily="49" charset="0"/>
              </a:rPr>
              <a:t>// Output: true</a:t>
            </a:r>
            <a:endParaRPr lang="en-US" dirty="0">
              <a:solidFill>
                <a:srgbClr val="000000"/>
              </a:solidFill>
              <a:effectLst/>
              <a:latin typeface="Consolas" panose="020B0609020204030204" pitchFamily="49" charset="0"/>
            </a:endParaRPr>
          </a:p>
          <a:p>
            <a:pPr marL="0" marR="0">
              <a:spcBef>
                <a:spcPts val="0"/>
              </a:spcBef>
              <a:spcAft>
                <a:spcPts val="0"/>
              </a:spcAft>
            </a:pPr>
            <a:r>
              <a:rPr lang="en-US" dirty="0">
                <a:solidFill>
                  <a:srgbClr val="000000"/>
                </a:solidFill>
                <a:effectLst/>
                <a:latin typeface="Consolas" panose="020B0609020204030204" pitchFamily="49" charset="0"/>
              </a:rPr>
              <a:t>}</a:t>
            </a:r>
          </a:p>
          <a:p>
            <a:pPr marL="0" marR="0">
              <a:spcBef>
                <a:spcPts val="0"/>
              </a:spcBef>
              <a:spcAft>
                <a:spcPts val="0"/>
              </a:spcAft>
            </a:pPr>
            <a:r>
              <a:rPr lang="en-US" dirty="0">
                <a:solidFill>
                  <a:srgbClr val="000000"/>
                </a:solidFill>
                <a:effectLst/>
                <a:latin typeface="Consolas" panose="020B0609020204030204" pitchFamily="49" charset="0"/>
              </a:rPr>
              <a:t>}</a:t>
            </a:r>
          </a:p>
        </p:txBody>
      </p:sp>
      <p:sp>
        <p:nvSpPr>
          <p:cNvPr id="8" name="Rectangle 3">
            <a:extLst>
              <a:ext uri="{FF2B5EF4-FFF2-40B4-BE49-F238E27FC236}">
                <a16:creationId xmlns:a16="http://schemas.microsoft.com/office/drawing/2014/main" id="{7BEA9D33-30D9-10E4-67D0-F7C739C79A27}"/>
              </a:ext>
            </a:extLst>
          </p:cNvPr>
          <p:cNvSpPr txBox="1">
            <a:spLocks noChangeArrowheads="1"/>
          </p:cNvSpPr>
          <p:nvPr/>
        </p:nvSpPr>
        <p:spPr>
          <a:xfrm>
            <a:off x="0" y="3067551"/>
            <a:ext cx="9144000" cy="3771259"/>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These closing braces mark the end of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and the methods inside it.</a:t>
            </a:r>
          </a:p>
          <a:p>
            <a:pPr marL="0" marR="0" lvl="0" indent="0" algn="l" defTabSz="914400" rtl="0" eaLnBrk="0" fontAlgn="base" latinLnBrk="0" hangingPunct="0">
              <a:lnSpc>
                <a:spcPct val="150000"/>
              </a:lnSpc>
              <a:spcBef>
                <a:spcPct val="0"/>
              </a:spcBef>
              <a:spcAft>
                <a:spcPct val="0"/>
              </a:spcAft>
              <a:buClrTx/>
              <a:buSzTx/>
              <a:buNone/>
              <a:tabLst/>
            </a:pPr>
            <a:r>
              <a:rPr lang="en-US" sz="2800" dirty="0">
                <a:latin typeface="Calibri" panose="020F0502020204030204" pitchFamily="34" charset="0"/>
                <a:cs typeface="Calibri" panose="020F0502020204030204" pitchFamily="34" charset="0"/>
              </a:rPr>
              <a:t>In summary, the program removes spaces and converts the input string to lowercase, then checks if the string is the same forwards and backwards, printing the result to the console.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194" name="Slide Number Placeholder 2">
            <a:extLst>
              <a:ext uri="{FF2B5EF4-FFF2-40B4-BE49-F238E27FC236}">
                <a16:creationId xmlns:a16="http://schemas.microsoft.com/office/drawing/2014/main" id="{F0D162E0-F49A-8DC5-38E6-35DD91B6CC7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21</a:t>
            </a:fld>
            <a:endParaRPr lang="en-US" altLang="en-US" sz="1400"/>
          </a:p>
        </p:txBody>
      </p:sp>
      <p:sp>
        <p:nvSpPr>
          <p:cNvPr id="8195" name="Slide Number Placeholder 4">
            <a:extLst>
              <a:ext uri="{FF2B5EF4-FFF2-40B4-BE49-F238E27FC236}">
                <a16:creationId xmlns:a16="http://schemas.microsoft.com/office/drawing/2014/main" id="{DC8A41D4-5320-7F1F-1170-730B1F28E5D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21</a:t>
            </a:fld>
            <a:endParaRPr lang="en-US" altLang="en-US" sz="1400"/>
          </a:p>
        </p:txBody>
      </p:sp>
    </p:spTree>
    <p:extLst>
      <p:ext uri="{BB962C8B-B14F-4D97-AF65-F5344CB8AC3E}">
        <p14:creationId xmlns:p14="http://schemas.microsoft.com/office/powerpoint/2010/main" val="315511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5DC8E-5F60-2DFB-D9E0-811B60F52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E5D872-D356-DBC0-071D-12E0BFA2DF17}"/>
              </a:ext>
            </a:extLst>
          </p:cNvPr>
          <p:cNvPicPr>
            <a:picLocks noChangeAspect="1"/>
          </p:cNvPicPr>
          <p:nvPr/>
        </p:nvPicPr>
        <p:blipFill>
          <a:blip r:embed="rId2"/>
          <a:srcRect r="44368" b="4891"/>
          <a:stretch/>
        </p:blipFill>
        <p:spPr>
          <a:xfrm>
            <a:off x="4056993" y="0"/>
            <a:ext cx="5087007" cy="5108028"/>
          </a:xfrm>
          <a:prstGeom prst="rect">
            <a:avLst/>
          </a:prstGeom>
          <a:ln w="28575">
            <a:solidFill>
              <a:schemeClr val="accent1"/>
            </a:solidFill>
          </a:ln>
        </p:spPr>
      </p:pic>
      <p:sp>
        <p:nvSpPr>
          <p:cNvPr id="8" name="Rectangle 3">
            <a:extLst>
              <a:ext uri="{FF2B5EF4-FFF2-40B4-BE49-F238E27FC236}">
                <a16:creationId xmlns:a16="http://schemas.microsoft.com/office/drawing/2014/main" id="{8E8FE086-DA45-D161-1EC6-8C0CC2B772CD}"/>
              </a:ext>
            </a:extLst>
          </p:cNvPr>
          <p:cNvSpPr txBox="1">
            <a:spLocks noChangeArrowheads="1"/>
          </p:cNvSpPr>
          <p:nvPr/>
        </p:nvSpPr>
        <p:spPr>
          <a:xfrm>
            <a:off x="0" y="-1732"/>
            <a:ext cx="4056993" cy="5108028"/>
          </a:xfrm>
          <a:prstGeom prst="rect">
            <a:avLst/>
          </a:prstGeom>
          <a:solidFill>
            <a:schemeClr val="bg1"/>
          </a:solidFill>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file and right-click on the class, then select Run As &gt; Java Application. The console will display the result of the palindrome check for the sample input.</a:t>
            </a:r>
          </a:p>
        </p:txBody>
      </p:sp>
      <p:sp>
        <p:nvSpPr>
          <p:cNvPr id="8194" name="Slide Number Placeholder 2">
            <a:extLst>
              <a:ext uri="{FF2B5EF4-FFF2-40B4-BE49-F238E27FC236}">
                <a16:creationId xmlns:a16="http://schemas.microsoft.com/office/drawing/2014/main" id="{6BEEF64F-059C-706A-A460-138E83380C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22</a:t>
            </a:fld>
            <a:endParaRPr lang="en-US" altLang="en-US" sz="1400"/>
          </a:p>
        </p:txBody>
      </p:sp>
      <p:sp>
        <p:nvSpPr>
          <p:cNvPr id="8195" name="Slide Number Placeholder 4">
            <a:extLst>
              <a:ext uri="{FF2B5EF4-FFF2-40B4-BE49-F238E27FC236}">
                <a16:creationId xmlns:a16="http://schemas.microsoft.com/office/drawing/2014/main" id="{B6D51F3E-ADFB-F561-355E-47CC95E8CECB}"/>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22</a:t>
            </a:fld>
            <a:endParaRPr lang="en-US" altLang="en-US" sz="1400"/>
          </a:p>
        </p:txBody>
      </p:sp>
      <p:sp>
        <p:nvSpPr>
          <p:cNvPr id="6" name="Rectangle: Rounded Corners 5">
            <a:extLst>
              <a:ext uri="{FF2B5EF4-FFF2-40B4-BE49-F238E27FC236}">
                <a16:creationId xmlns:a16="http://schemas.microsoft.com/office/drawing/2014/main" id="{4DCB0D86-BE10-945C-F632-3386165B76FA}"/>
              </a:ext>
            </a:extLst>
          </p:cNvPr>
          <p:cNvSpPr/>
          <p:nvPr/>
        </p:nvSpPr>
        <p:spPr>
          <a:xfrm>
            <a:off x="5294586" y="3773214"/>
            <a:ext cx="3815255" cy="15765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85167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EBC6-E26B-B273-D9D8-F219377978D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34E0BE4-C7AE-EFE4-E1AF-B42C0E051D93}"/>
              </a:ext>
            </a:extLst>
          </p:cNvPr>
          <p:cNvSpPr>
            <a:spLocks noChangeArrowheads="1"/>
          </p:cNvSpPr>
          <p:nvPr/>
        </p:nvSpPr>
        <p:spPr bwMode="auto">
          <a:xfrm>
            <a:off x="-34159" y="-301522"/>
            <a:ext cx="9144000" cy="71351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Step-by-Step Solution in Eclipse for Task in Assessmen</a:t>
            </a:r>
            <a:r>
              <a:rPr lang="en-US" altLang="en-US" sz="2800" b="1" dirty="0">
                <a:latin typeface="Calibri" panose="020F0502020204030204" pitchFamily="34" charset="0"/>
                <a:cs typeface="Calibri" panose="020F0502020204030204" pitchFamily="34" charset="0"/>
              </a:rPr>
              <a:t>t 2: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Palindrome Checker for Integers: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New Project and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Similar to the Task we solved, create a new Java project and a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IntegerPalindromeChecker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 the reverse and </a:t>
            </a:r>
            <a:r>
              <a:rPr kumimoji="0" lang="en-US" altLang="en-US" sz="2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isPalindrome</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Implement the reverse method that converts an integer to a string, reverses it, and converts it back to an integer.</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Use the reverse method inside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to check if a number is a palindrome.</a:t>
            </a:r>
          </a:p>
        </p:txBody>
      </p:sp>
      <p:sp>
        <p:nvSpPr>
          <p:cNvPr id="8194" name="Slide Number Placeholder 2">
            <a:extLst>
              <a:ext uri="{FF2B5EF4-FFF2-40B4-BE49-F238E27FC236}">
                <a16:creationId xmlns:a16="http://schemas.microsoft.com/office/drawing/2014/main" id="{CF1433EF-993C-9756-D0AE-158276F0CF0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23</a:t>
            </a:fld>
            <a:endParaRPr lang="en-US" altLang="en-US" sz="1400"/>
          </a:p>
        </p:txBody>
      </p:sp>
      <p:sp>
        <p:nvSpPr>
          <p:cNvPr id="8195" name="Slide Number Placeholder 4">
            <a:extLst>
              <a:ext uri="{FF2B5EF4-FFF2-40B4-BE49-F238E27FC236}">
                <a16:creationId xmlns:a16="http://schemas.microsoft.com/office/drawing/2014/main" id="{38D6DB5D-8458-43DD-4E51-2F791B3C581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23</a:t>
            </a:fld>
            <a:endParaRPr lang="en-US" altLang="en-US" sz="1400"/>
          </a:p>
        </p:txBody>
      </p:sp>
    </p:spTree>
    <p:extLst>
      <p:ext uri="{BB962C8B-B14F-4D97-AF65-F5344CB8AC3E}">
        <p14:creationId xmlns:p14="http://schemas.microsoft.com/office/powerpoint/2010/main" val="285103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E706-DBBC-5B9F-E22F-B9F99D5D01D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F508D3-2CC8-0D96-A793-496F282C206C}"/>
              </a:ext>
            </a:extLst>
          </p:cNvPr>
          <p:cNvSpPr>
            <a:spLocks noChangeArrowheads="1"/>
          </p:cNvSpPr>
          <p:nvPr/>
        </p:nvSpPr>
        <p:spPr bwMode="auto">
          <a:xfrm>
            <a:off x="-34159" y="667975"/>
            <a:ext cx="9144000" cy="519616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Task we solved</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deals with checking whether a given string is a palindrome, whereas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 1 Assessment 2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focuses on checking whether an integer is a palindrome by reversing it.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Both tasks share the common goal of checking for palindromes, but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Assessment 2</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includes integer-specific operations, while the Task we solved works with strings. </a:t>
            </a:r>
          </a:p>
        </p:txBody>
      </p:sp>
      <p:sp>
        <p:nvSpPr>
          <p:cNvPr id="8194" name="Slide Number Placeholder 2">
            <a:extLst>
              <a:ext uri="{FF2B5EF4-FFF2-40B4-BE49-F238E27FC236}">
                <a16:creationId xmlns:a16="http://schemas.microsoft.com/office/drawing/2014/main" id="{D8F2B216-01FC-C5E5-393E-46C1F1425ED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24</a:t>
            </a:fld>
            <a:endParaRPr lang="en-US" altLang="en-US" sz="1400"/>
          </a:p>
        </p:txBody>
      </p:sp>
      <p:sp>
        <p:nvSpPr>
          <p:cNvPr id="8195" name="Slide Number Placeholder 4">
            <a:extLst>
              <a:ext uri="{FF2B5EF4-FFF2-40B4-BE49-F238E27FC236}">
                <a16:creationId xmlns:a16="http://schemas.microsoft.com/office/drawing/2014/main" id="{EF88DBDE-916E-2AFF-1B1B-A8991DA0047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24</a:t>
            </a:fld>
            <a:endParaRPr lang="en-US" altLang="en-US" sz="1400"/>
          </a:p>
        </p:txBody>
      </p:sp>
    </p:spTree>
    <p:extLst>
      <p:ext uri="{BB962C8B-B14F-4D97-AF65-F5344CB8AC3E}">
        <p14:creationId xmlns:p14="http://schemas.microsoft.com/office/powerpoint/2010/main" val="302468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73B7C-C997-5D81-1243-69361DCDFC7E}"/>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0629D0F-5904-4D39-A2CF-7ED7CA6D8F8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AA1CF02-C017-73DD-3E1E-F716A0378F1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A8B888CB-074F-6225-6232-70ED4FB0466D}"/>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6EB3B9DA-1DB8-0270-AA69-425BA914F740}"/>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How can you determine which day of the week has the maximum total work hours from a given 2D array of work hours?</a:t>
            </a:r>
          </a:p>
          <a:p>
            <a:pPr>
              <a:lnSpc>
                <a:spcPct val="150000"/>
              </a:lnSpc>
            </a:pPr>
            <a:r>
              <a:rPr lang="en-US" sz="2800" dirty="0">
                <a:latin typeface="Calibri" panose="020F0502020204030204" pitchFamily="34" charset="0"/>
                <a:cs typeface="Calibri" panose="020F0502020204030204" pitchFamily="34" charset="0"/>
              </a:rPr>
              <a:t>Iterate through each day of the week, summing up all employee hours for that day, and compare it to the maximum found so far.</a:t>
            </a:r>
          </a:p>
        </p:txBody>
      </p:sp>
    </p:spTree>
    <p:extLst>
      <p:ext uri="{BB962C8B-B14F-4D97-AF65-F5344CB8AC3E}">
        <p14:creationId xmlns:p14="http://schemas.microsoft.com/office/powerpoint/2010/main" val="417081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894E-A82A-C426-3D45-18D9ADC6F9B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CEA34068-28A3-5981-6DDE-7A4B8579AEF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8F3700FD-98C6-8301-E0BF-3D789E6A785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3607FD61-9A55-98E2-86E1-EE4BCB0E290D}"/>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859EE14E-BB65-EBE8-C7AC-C72BBF9A825C}"/>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What is the advantage of using </a:t>
            </a:r>
            <a:r>
              <a:rPr lang="en-US" sz="2800" b="1" dirty="0" err="1">
                <a:latin typeface="Calibri" panose="020F0502020204030204" pitchFamily="34" charset="0"/>
                <a:cs typeface="Calibri" panose="020F0502020204030204" pitchFamily="34" charset="0"/>
              </a:rPr>
              <a:t>ArrayList</a:t>
            </a:r>
            <a:r>
              <a:rPr lang="en-US" sz="2800" b="1" dirty="0">
                <a:latin typeface="Calibri" panose="020F0502020204030204" pitchFamily="34" charset="0"/>
                <a:cs typeface="Calibri" panose="020F0502020204030204" pitchFamily="34" charset="0"/>
              </a:rPr>
              <a:t> over arrays in Java?</a:t>
            </a:r>
          </a:p>
          <a:p>
            <a:pPr>
              <a:lnSpc>
                <a:spcPct val="150000"/>
              </a:lnSpc>
            </a:pPr>
            <a:r>
              <a:rPr lang="en-US" sz="2800" dirty="0" err="1">
                <a:latin typeface="Calibri" panose="020F0502020204030204" pitchFamily="34" charset="0"/>
                <a:cs typeface="Calibri" panose="020F0502020204030204" pitchFamily="34" charset="0"/>
              </a:rPr>
              <a:t>ArrayList</a:t>
            </a:r>
            <a:r>
              <a:rPr lang="en-US" sz="2800" dirty="0">
                <a:latin typeface="Calibri" panose="020F0502020204030204" pitchFamily="34" charset="0"/>
                <a:cs typeface="Calibri" panose="020F0502020204030204" pitchFamily="34" charset="0"/>
              </a:rPr>
              <a:t> provides dynamic sizing while arrays are fixed in size. This makes </a:t>
            </a:r>
            <a:r>
              <a:rPr lang="en-US" sz="2800" dirty="0" err="1">
                <a:latin typeface="Calibri" panose="020F0502020204030204" pitchFamily="34" charset="0"/>
                <a:cs typeface="Calibri" panose="020F0502020204030204" pitchFamily="34" charset="0"/>
              </a:rPr>
              <a:t>ArrayList</a:t>
            </a:r>
            <a:r>
              <a:rPr lang="en-US" sz="2800" dirty="0">
                <a:latin typeface="Calibri" panose="020F0502020204030204" pitchFamily="34" charset="0"/>
                <a:cs typeface="Calibri" panose="020F0502020204030204" pitchFamily="34" charset="0"/>
              </a:rPr>
              <a:t> more versatile when the number of elements can change dynamically during runtime.</a:t>
            </a:r>
          </a:p>
        </p:txBody>
      </p:sp>
    </p:spTree>
    <p:extLst>
      <p:ext uri="{BB962C8B-B14F-4D97-AF65-F5344CB8AC3E}">
        <p14:creationId xmlns:p14="http://schemas.microsoft.com/office/powerpoint/2010/main" val="181662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C14B7-AF84-4942-9418-D8A198C0111F}"/>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0D686A67-150D-9607-B6B7-97B0B619AA8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27</a:t>
            </a:fld>
            <a:endParaRPr lang="en-US" altLang="en-US" sz="1400"/>
          </a:p>
        </p:txBody>
      </p:sp>
      <p:sp>
        <p:nvSpPr>
          <p:cNvPr id="8195" name="Slide Number Placeholder 4">
            <a:extLst>
              <a:ext uri="{FF2B5EF4-FFF2-40B4-BE49-F238E27FC236}">
                <a16:creationId xmlns:a16="http://schemas.microsoft.com/office/drawing/2014/main" id="{E9623846-F171-5C68-F98E-6EECED3F40E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27</a:t>
            </a:fld>
            <a:endParaRPr lang="en-US" altLang="en-US" sz="1400"/>
          </a:p>
        </p:txBody>
      </p:sp>
      <p:sp>
        <p:nvSpPr>
          <p:cNvPr id="8196" name="Rectangle 2">
            <a:extLst>
              <a:ext uri="{FF2B5EF4-FFF2-40B4-BE49-F238E27FC236}">
                <a16:creationId xmlns:a16="http://schemas.microsoft.com/office/drawing/2014/main" id="{8F60B04C-C8FD-70FB-2B32-3BEE35D36E20}"/>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1798534A-80A1-9320-E451-D1BD4BF77961}"/>
              </a:ext>
            </a:extLst>
          </p:cNvPr>
          <p:cNvSpPr>
            <a:spLocks noGrp="1" noChangeArrowheads="1"/>
          </p:cNvSpPr>
          <p:nvPr>
            <p:ph type="body" idx="4294967295"/>
          </p:nvPr>
        </p:nvSpPr>
        <p:spPr>
          <a:xfrm>
            <a:off x="1" y="1229709"/>
            <a:ext cx="3849328" cy="3711001"/>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via File &gt; New &gt; Java Project.</a:t>
            </a:r>
          </a:p>
        </p:txBody>
      </p:sp>
      <p:pic>
        <p:nvPicPr>
          <p:cNvPr id="4" name="Picture 3">
            <a:extLst>
              <a:ext uri="{FF2B5EF4-FFF2-40B4-BE49-F238E27FC236}">
                <a16:creationId xmlns:a16="http://schemas.microsoft.com/office/drawing/2014/main" id="{1477C0D5-257B-E7C9-9C50-EF721CAC199E}"/>
              </a:ext>
            </a:extLst>
          </p:cNvPr>
          <p:cNvPicPr>
            <a:picLocks noChangeAspect="1"/>
          </p:cNvPicPr>
          <p:nvPr/>
        </p:nvPicPr>
        <p:blipFill>
          <a:blip r:embed="rId2"/>
          <a:srcRect r="64839" b="34373"/>
          <a:stretch/>
        </p:blipFill>
        <p:spPr>
          <a:xfrm>
            <a:off x="3849329" y="1203008"/>
            <a:ext cx="5294670" cy="5558797"/>
          </a:xfrm>
          <a:prstGeom prst="rect">
            <a:avLst/>
          </a:prstGeom>
        </p:spPr>
      </p:pic>
      <p:sp>
        <p:nvSpPr>
          <p:cNvPr id="5" name="Rectangle: Rounded Corners 4">
            <a:extLst>
              <a:ext uri="{FF2B5EF4-FFF2-40B4-BE49-F238E27FC236}">
                <a16:creationId xmlns:a16="http://schemas.microsoft.com/office/drawing/2014/main" id="{B3AB5307-4E73-0E86-9D32-42BCE3DD6A70}"/>
              </a:ext>
            </a:extLst>
          </p:cNvPr>
          <p:cNvSpPr/>
          <p:nvPr/>
        </p:nvSpPr>
        <p:spPr>
          <a:xfrm>
            <a:off x="7219589" y="1664195"/>
            <a:ext cx="1905000"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807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0E5D-6644-7712-2989-43E5C78E5E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1870D9-C152-678A-8917-F3F4D3E8366F}"/>
              </a:ext>
            </a:extLst>
          </p:cNvPr>
          <p:cNvPicPr>
            <a:picLocks noChangeAspect="1"/>
          </p:cNvPicPr>
          <p:nvPr/>
        </p:nvPicPr>
        <p:blipFill>
          <a:blip r:embed="rId2"/>
          <a:srcRect l="22904" r="22742" b="7241"/>
          <a:stretch/>
        </p:blipFill>
        <p:spPr>
          <a:xfrm>
            <a:off x="3911644" y="699688"/>
            <a:ext cx="5232356" cy="5022686"/>
          </a:xfrm>
          <a:prstGeom prst="rect">
            <a:avLst/>
          </a:prstGeom>
        </p:spPr>
      </p:pic>
      <p:sp>
        <p:nvSpPr>
          <p:cNvPr id="8194" name="Slide Number Placeholder 2">
            <a:extLst>
              <a:ext uri="{FF2B5EF4-FFF2-40B4-BE49-F238E27FC236}">
                <a16:creationId xmlns:a16="http://schemas.microsoft.com/office/drawing/2014/main" id="{D24B22FE-F138-ED10-A140-3EDE2EB7E5E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28</a:t>
            </a:fld>
            <a:endParaRPr lang="en-US" altLang="en-US" sz="1400"/>
          </a:p>
        </p:txBody>
      </p:sp>
      <p:sp>
        <p:nvSpPr>
          <p:cNvPr id="8195" name="Slide Number Placeholder 4">
            <a:extLst>
              <a:ext uri="{FF2B5EF4-FFF2-40B4-BE49-F238E27FC236}">
                <a16:creationId xmlns:a16="http://schemas.microsoft.com/office/drawing/2014/main" id="{F6AE4B6B-CB65-5E90-6445-18CAA19F634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28</a:t>
            </a:fld>
            <a:endParaRPr lang="en-US" altLang="en-US" sz="1400"/>
          </a:p>
        </p:txBody>
      </p:sp>
      <p:sp>
        <p:nvSpPr>
          <p:cNvPr id="8196" name="Rectangle 2">
            <a:extLst>
              <a:ext uri="{FF2B5EF4-FFF2-40B4-BE49-F238E27FC236}">
                <a16:creationId xmlns:a16="http://schemas.microsoft.com/office/drawing/2014/main" id="{F03376F4-F3BB-7089-57A0-AEB9501903F7}"/>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8DDB1CD3-E4F6-48D2-DB43-8715D1746A62}"/>
              </a:ext>
            </a:extLst>
          </p:cNvPr>
          <p:cNvSpPr>
            <a:spLocks noGrp="1" noChangeArrowheads="1"/>
          </p:cNvSpPr>
          <p:nvPr>
            <p:ph type="body" idx="4294967295"/>
          </p:nvPr>
        </p:nvSpPr>
        <p:spPr>
          <a:xfrm>
            <a:off x="1" y="1229709"/>
            <a:ext cx="3849328" cy="3711001"/>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via File &gt; New &gt; Java Project.</a:t>
            </a:r>
          </a:p>
        </p:txBody>
      </p:sp>
      <p:sp>
        <p:nvSpPr>
          <p:cNvPr id="5" name="Rectangle: Rounded Corners 4">
            <a:extLst>
              <a:ext uri="{FF2B5EF4-FFF2-40B4-BE49-F238E27FC236}">
                <a16:creationId xmlns:a16="http://schemas.microsoft.com/office/drawing/2014/main" id="{2D4A97EE-A80A-7C94-F786-DE817D1F7AC1}"/>
              </a:ext>
            </a:extLst>
          </p:cNvPr>
          <p:cNvSpPr/>
          <p:nvPr/>
        </p:nvSpPr>
        <p:spPr>
          <a:xfrm>
            <a:off x="3911643" y="1425247"/>
            <a:ext cx="5114369" cy="2413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F7BE8DE2-31AF-5CC2-F080-11556B28E368}"/>
              </a:ext>
            </a:extLst>
          </p:cNvPr>
          <p:cNvSpPr/>
          <p:nvPr/>
        </p:nvSpPr>
        <p:spPr>
          <a:xfrm>
            <a:off x="7565923" y="5432753"/>
            <a:ext cx="862781" cy="28962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4601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E312-12E0-E955-58CB-2A2230F0F6E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FBBF60-CEED-5254-1B8A-7F75A3E61D2D}"/>
              </a:ext>
            </a:extLst>
          </p:cNvPr>
          <p:cNvPicPr>
            <a:picLocks noChangeAspect="1"/>
          </p:cNvPicPr>
          <p:nvPr/>
        </p:nvPicPr>
        <p:blipFill>
          <a:blip r:embed="rId2"/>
          <a:srcRect r="59355" b="5125"/>
          <a:stretch/>
        </p:blipFill>
        <p:spPr>
          <a:xfrm>
            <a:off x="4424516" y="693174"/>
            <a:ext cx="4719484" cy="6196664"/>
          </a:xfrm>
          <a:prstGeom prst="rect">
            <a:avLst/>
          </a:prstGeom>
        </p:spPr>
      </p:pic>
      <p:sp>
        <p:nvSpPr>
          <p:cNvPr id="8194" name="Slide Number Placeholder 2">
            <a:extLst>
              <a:ext uri="{FF2B5EF4-FFF2-40B4-BE49-F238E27FC236}">
                <a16:creationId xmlns:a16="http://schemas.microsoft.com/office/drawing/2014/main" id="{61124384-607A-F629-873F-7FAFEA046D9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29</a:t>
            </a:fld>
            <a:endParaRPr lang="en-US" altLang="en-US" sz="1400"/>
          </a:p>
        </p:txBody>
      </p:sp>
      <p:sp>
        <p:nvSpPr>
          <p:cNvPr id="8195" name="Slide Number Placeholder 4">
            <a:extLst>
              <a:ext uri="{FF2B5EF4-FFF2-40B4-BE49-F238E27FC236}">
                <a16:creationId xmlns:a16="http://schemas.microsoft.com/office/drawing/2014/main" id="{9AE6294A-4781-1240-38C9-1AB397EB4CB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29</a:t>
            </a:fld>
            <a:endParaRPr lang="en-US" altLang="en-US" sz="1400"/>
          </a:p>
        </p:txBody>
      </p:sp>
      <p:sp>
        <p:nvSpPr>
          <p:cNvPr id="8196" name="Rectangle 2">
            <a:extLst>
              <a:ext uri="{FF2B5EF4-FFF2-40B4-BE49-F238E27FC236}">
                <a16:creationId xmlns:a16="http://schemas.microsoft.com/office/drawing/2014/main" id="{68C03965-7191-170B-BC24-C303EC45F0FC}"/>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B50D1052-F16A-4243-97BD-8117B68862E9}"/>
              </a:ext>
            </a:extLst>
          </p:cNvPr>
          <p:cNvSpPr>
            <a:spLocks noGrp="1" noChangeArrowheads="1"/>
          </p:cNvSpPr>
          <p:nvPr>
            <p:ph type="body" idx="4294967295"/>
          </p:nvPr>
        </p:nvSpPr>
        <p:spPr>
          <a:xfrm>
            <a:off x="1" y="1229709"/>
            <a:ext cx="3849328" cy="4758136"/>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your project, right-click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choose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to select the checkbox to include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48050507-EA29-5622-0E0A-0E9268CDB1A5}"/>
              </a:ext>
            </a:extLst>
          </p:cNvPr>
          <p:cNvSpPr/>
          <p:nvPr/>
        </p:nvSpPr>
        <p:spPr>
          <a:xfrm>
            <a:off x="7639664" y="2593343"/>
            <a:ext cx="1511007"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1596CFE3-502F-5912-79C9-7E93CF587FC8}"/>
              </a:ext>
            </a:extLst>
          </p:cNvPr>
          <p:cNvSpPr/>
          <p:nvPr/>
        </p:nvSpPr>
        <p:spPr>
          <a:xfrm>
            <a:off x="4916128" y="1875588"/>
            <a:ext cx="2723536" cy="2235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0805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32FF-3004-C910-C4AA-DBD766C6EF5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A005716-79EB-7A2D-9DAE-C8E1CAAB6F5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a:t>
            </a:fld>
            <a:endParaRPr lang="en-US" altLang="en-US" sz="1400"/>
          </a:p>
        </p:txBody>
      </p:sp>
      <p:sp>
        <p:nvSpPr>
          <p:cNvPr id="8195" name="Slide Number Placeholder 4">
            <a:extLst>
              <a:ext uri="{FF2B5EF4-FFF2-40B4-BE49-F238E27FC236}">
                <a16:creationId xmlns:a16="http://schemas.microsoft.com/office/drawing/2014/main" id="{C96B0C3E-FA98-7ED0-14AF-F096E643F97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a:t>
            </a:fld>
            <a:endParaRPr lang="en-US" altLang="en-US" sz="1400"/>
          </a:p>
        </p:txBody>
      </p:sp>
      <p:sp>
        <p:nvSpPr>
          <p:cNvPr id="8196" name="Rectangle 2">
            <a:extLst>
              <a:ext uri="{FF2B5EF4-FFF2-40B4-BE49-F238E27FC236}">
                <a16:creationId xmlns:a16="http://schemas.microsoft.com/office/drawing/2014/main" id="{90F4F7B1-157C-F30E-F68E-A4EF2485863B}"/>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Discussion Question</a:t>
            </a:r>
            <a:endParaRPr lang="en-US" altLang="en-US" dirty="0"/>
          </a:p>
        </p:txBody>
      </p:sp>
      <p:sp>
        <p:nvSpPr>
          <p:cNvPr id="8197" name="Rectangle 3">
            <a:extLst>
              <a:ext uri="{FF2B5EF4-FFF2-40B4-BE49-F238E27FC236}">
                <a16:creationId xmlns:a16="http://schemas.microsoft.com/office/drawing/2014/main" id="{9D9FFFC7-2412-C4D1-E3A2-2E0E5D48285B}"/>
              </a:ext>
            </a:extLst>
          </p:cNvPr>
          <p:cNvSpPr>
            <a:spLocks noGrp="1" noChangeArrowheads="1"/>
          </p:cNvSpPr>
          <p:nvPr>
            <p:ph type="body" idx="4294967295"/>
          </p:nvPr>
        </p:nvSpPr>
        <p:spPr>
          <a:xfrm>
            <a:off x="0" y="1229710"/>
            <a:ext cx="9144000" cy="5399690"/>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What is a palindrome and how can you check for one in a string?</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 palindrome is a word, phrase, number, or other sequences of characters which reads the same backward as forward, such as "madam" or "racecar". You can check for a palindrome by reversing the string and comparing it to the original, ignoring case and spaces.</a:t>
            </a:r>
          </a:p>
        </p:txBody>
      </p:sp>
    </p:spTree>
    <p:extLst>
      <p:ext uri="{BB962C8B-B14F-4D97-AF65-F5344CB8AC3E}">
        <p14:creationId xmlns:p14="http://schemas.microsoft.com/office/powerpoint/2010/main" val="38851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C04E-1DFD-4BC2-4753-6282E6BD79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80E71B-BEB2-6AE1-DC2E-795052A4BE06}"/>
              </a:ext>
            </a:extLst>
          </p:cNvPr>
          <p:cNvPicPr>
            <a:picLocks noChangeAspect="1"/>
          </p:cNvPicPr>
          <p:nvPr/>
        </p:nvPicPr>
        <p:blipFill>
          <a:blip r:embed="rId2"/>
          <a:srcRect l="30322" r="30000" b="28351"/>
          <a:stretch/>
        </p:blipFill>
        <p:spPr>
          <a:xfrm>
            <a:off x="3583858" y="693174"/>
            <a:ext cx="5560141" cy="5647725"/>
          </a:xfrm>
          <a:prstGeom prst="rect">
            <a:avLst/>
          </a:prstGeom>
        </p:spPr>
      </p:pic>
      <p:sp>
        <p:nvSpPr>
          <p:cNvPr id="8194" name="Slide Number Placeholder 2">
            <a:extLst>
              <a:ext uri="{FF2B5EF4-FFF2-40B4-BE49-F238E27FC236}">
                <a16:creationId xmlns:a16="http://schemas.microsoft.com/office/drawing/2014/main" id="{6A63F400-2925-C564-B978-8652A54549E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30</a:t>
            </a:fld>
            <a:endParaRPr lang="en-US" altLang="en-US" sz="1400"/>
          </a:p>
        </p:txBody>
      </p:sp>
      <p:sp>
        <p:nvSpPr>
          <p:cNvPr id="8195" name="Slide Number Placeholder 4">
            <a:extLst>
              <a:ext uri="{FF2B5EF4-FFF2-40B4-BE49-F238E27FC236}">
                <a16:creationId xmlns:a16="http://schemas.microsoft.com/office/drawing/2014/main" id="{417D1613-7A63-6F0E-7D9F-25352A600C4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30</a:t>
            </a:fld>
            <a:endParaRPr lang="en-US" altLang="en-US" sz="1400"/>
          </a:p>
        </p:txBody>
      </p:sp>
      <p:sp>
        <p:nvSpPr>
          <p:cNvPr id="8196" name="Rectangle 2">
            <a:extLst>
              <a:ext uri="{FF2B5EF4-FFF2-40B4-BE49-F238E27FC236}">
                <a16:creationId xmlns:a16="http://schemas.microsoft.com/office/drawing/2014/main" id="{8B51FDF7-2F28-2BB4-5C93-03D4690666E3}"/>
              </a:ext>
            </a:extLst>
          </p:cNvPr>
          <p:cNvSpPr>
            <a:spLocks noGrp="1" noChangeArrowheads="1"/>
          </p:cNvSpPr>
          <p:nvPr>
            <p:ph type="title" idx="4294967295"/>
          </p:nvPr>
        </p:nvSpPr>
        <p:spPr>
          <a:xfrm>
            <a:off x="0" y="0"/>
            <a:ext cx="9144000" cy="693174"/>
          </a:xfrm>
          <a:solidFill>
            <a:schemeClr val="bg1"/>
          </a:solidFill>
        </p:spPr>
        <p:txBody>
          <a:bodyPr>
            <a:normAutofit/>
          </a:bodyPr>
          <a:lstStyle/>
          <a:p>
            <a:r>
              <a:rPr lang="en-US" dirty="0"/>
              <a:t>Task: Employee Work Hours Analysis</a:t>
            </a:r>
            <a:endParaRPr lang="en-US" altLang="en-US" dirty="0"/>
          </a:p>
        </p:txBody>
      </p:sp>
      <p:sp>
        <p:nvSpPr>
          <p:cNvPr id="8197" name="Rectangle 3">
            <a:extLst>
              <a:ext uri="{FF2B5EF4-FFF2-40B4-BE49-F238E27FC236}">
                <a16:creationId xmlns:a16="http://schemas.microsoft.com/office/drawing/2014/main" id="{A6980E93-92FA-2606-4788-D9F102687E41}"/>
              </a:ext>
            </a:extLst>
          </p:cNvPr>
          <p:cNvSpPr>
            <a:spLocks noGrp="1" noChangeArrowheads="1"/>
          </p:cNvSpPr>
          <p:nvPr>
            <p:ph type="body" idx="4294967295"/>
          </p:nvPr>
        </p:nvSpPr>
        <p:spPr>
          <a:xfrm>
            <a:off x="1" y="693174"/>
            <a:ext cx="3577185" cy="4758136"/>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your project, right-click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choose New &gt;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your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to select the checkbox to include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7DC32AB4-80E0-0991-36AC-021463175C28}"/>
              </a:ext>
            </a:extLst>
          </p:cNvPr>
          <p:cNvSpPr/>
          <p:nvPr/>
        </p:nvSpPr>
        <p:spPr>
          <a:xfrm>
            <a:off x="4506330" y="4411461"/>
            <a:ext cx="2189438" cy="19003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9E5358AE-60FA-194C-02BE-E0F262E63E05}"/>
              </a:ext>
            </a:extLst>
          </p:cNvPr>
          <p:cNvSpPr/>
          <p:nvPr/>
        </p:nvSpPr>
        <p:spPr>
          <a:xfrm>
            <a:off x="3583857" y="1669110"/>
            <a:ext cx="4454014" cy="86591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CA707901-031F-7A71-DC37-AC44C1F6188D}"/>
              </a:ext>
            </a:extLst>
          </p:cNvPr>
          <p:cNvSpPr/>
          <p:nvPr/>
        </p:nvSpPr>
        <p:spPr>
          <a:xfrm>
            <a:off x="6916993" y="5958349"/>
            <a:ext cx="1088225" cy="25072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2655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3033D-A633-0D6C-EBE2-6BE9C77084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7852398-2EAD-557C-70F2-F0699379DDA7}"/>
              </a:ext>
            </a:extLst>
          </p:cNvPr>
          <p:cNvSpPr txBox="1"/>
          <p:nvPr/>
        </p:nvSpPr>
        <p:spPr>
          <a:xfrm>
            <a:off x="0" y="5255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FFF82E34-5392-6B26-C644-DEF1F258053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31</a:t>
            </a:fld>
            <a:endParaRPr lang="en-US" altLang="en-US" sz="1400"/>
          </a:p>
        </p:txBody>
      </p:sp>
      <p:sp>
        <p:nvSpPr>
          <p:cNvPr id="8195" name="Slide Number Placeholder 4">
            <a:extLst>
              <a:ext uri="{FF2B5EF4-FFF2-40B4-BE49-F238E27FC236}">
                <a16:creationId xmlns:a16="http://schemas.microsoft.com/office/drawing/2014/main" id="{A17439BD-FC5C-7A60-52B7-AD4F420D7CC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31</a:t>
            </a:fld>
            <a:endParaRPr lang="en-US" altLang="en-US" sz="1400"/>
          </a:p>
        </p:txBody>
      </p:sp>
      <p:sp>
        <p:nvSpPr>
          <p:cNvPr id="9" name="Rectangle 3">
            <a:extLst>
              <a:ext uri="{FF2B5EF4-FFF2-40B4-BE49-F238E27FC236}">
                <a16:creationId xmlns:a16="http://schemas.microsoft.com/office/drawing/2014/main" id="{119FA02E-73D1-68C0-DE05-72A0E290A0F4}"/>
              </a:ext>
            </a:extLst>
          </p:cNvPr>
          <p:cNvSpPr txBox="1">
            <a:spLocks noChangeArrowheads="1"/>
          </p:cNvSpPr>
          <p:nvPr/>
        </p:nvSpPr>
        <p:spPr>
          <a:xfrm>
            <a:off x="4771697" y="776772"/>
            <a:ext cx="4372303" cy="277572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ClrTx/>
              <a:buFontTx/>
              <a:buNone/>
            </a:pPr>
            <a:r>
              <a:rPr lang="en-US" altLang="en-US" sz="2200" b="1" dirty="0">
                <a:solidFill>
                  <a:schemeClr val="tx1"/>
                </a:solidFill>
                <a:latin typeface="Calibri" panose="020F0502020204030204" pitchFamily="34" charset="0"/>
                <a:cs typeface="Calibri" panose="020F0502020204030204" pitchFamily="34" charset="0"/>
              </a:rPr>
              <a:t>3. Implement the Method for Maximum Average Hours</a:t>
            </a:r>
            <a:r>
              <a:rPr lang="en-US" altLang="en-US" sz="2200" dirty="0">
                <a:solidFill>
                  <a:schemeClr val="tx1"/>
                </a:solidFill>
                <a:latin typeface="Calibri" panose="020F0502020204030204" pitchFamily="34" charset="0"/>
                <a:cs typeface="Calibri" panose="020F0502020204030204" pitchFamily="34" charset="0"/>
              </a:rPr>
              <a:t>:</a:t>
            </a:r>
          </a:p>
          <a:p>
            <a:pPr marL="0" indent="0" eaLnBrk="0" fontAlgn="base" hangingPunct="0">
              <a:spcBef>
                <a:spcPct val="0"/>
              </a:spcBef>
              <a:spcAft>
                <a:spcPct val="0"/>
              </a:spcAft>
              <a:buClrTx/>
              <a:buFontTx/>
              <a:buChar char="•"/>
            </a:pPr>
            <a:r>
              <a:rPr lang="en-US" altLang="en-US" sz="2200" dirty="0">
                <a:solidFill>
                  <a:schemeClr val="tx1"/>
                </a:solidFill>
                <a:latin typeface="Calibri" panose="020F0502020204030204" pitchFamily="34" charset="0"/>
                <a:cs typeface="Calibri" panose="020F0502020204030204" pitchFamily="34" charset="0"/>
              </a:rPr>
              <a:t> Inside the class, you will write the method </a:t>
            </a:r>
            <a:r>
              <a:rPr lang="en-US" altLang="en-US" sz="2200" dirty="0" err="1">
                <a:solidFill>
                  <a:schemeClr val="tx1"/>
                </a:solidFill>
                <a:latin typeface="Calibri" panose="020F0502020204030204" pitchFamily="34" charset="0"/>
                <a:cs typeface="Calibri" panose="020F0502020204030204" pitchFamily="34" charset="0"/>
              </a:rPr>
              <a:t>findMaxAverageHours</a:t>
            </a:r>
            <a:r>
              <a:rPr lang="en-US" altLang="en-US" sz="2200" dirty="0">
                <a:solidFill>
                  <a:schemeClr val="tx1"/>
                </a:solidFill>
                <a:latin typeface="Calibri" panose="020F0502020204030204" pitchFamily="34" charset="0"/>
                <a:cs typeface="Calibri" panose="020F0502020204030204" pitchFamily="34" charset="0"/>
              </a:rPr>
              <a:t> that calculates which employee has the highest average hours per day over a week. You'll also add a main method to test this functionality.</a:t>
            </a:r>
          </a:p>
        </p:txBody>
      </p:sp>
    </p:spTree>
    <p:extLst>
      <p:ext uri="{BB962C8B-B14F-4D97-AF65-F5344CB8AC3E}">
        <p14:creationId xmlns:p14="http://schemas.microsoft.com/office/powerpoint/2010/main" val="3362037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01548-A454-8FD7-8292-C7626CF54AC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BA0035C-3B12-8A1F-E3FE-ADB28B5171AE}"/>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7C4D2EFC-07DD-BADE-E7F9-D736E884291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32</a:t>
            </a:fld>
            <a:endParaRPr lang="en-US" altLang="en-US" sz="1400"/>
          </a:p>
        </p:txBody>
      </p:sp>
      <p:sp>
        <p:nvSpPr>
          <p:cNvPr id="8195" name="Slide Number Placeholder 4">
            <a:extLst>
              <a:ext uri="{FF2B5EF4-FFF2-40B4-BE49-F238E27FC236}">
                <a16:creationId xmlns:a16="http://schemas.microsoft.com/office/drawing/2014/main" id="{D3ABF28E-B1E4-E3CB-8DB6-A384FA09FBD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32</a:t>
            </a:fld>
            <a:endParaRPr lang="en-US" altLang="en-US" sz="1400"/>
          </a:p>
        </p:txBody>
      </p:sp>
      <p:sp>
        <p:nvSpPr>
          <p:cNvPr id="2" name="Rectangle 1">
            <a:extLst>
              <a:ext uri="{FF2B5EF4-FFF2-40B4-BE49-F238E27FC236}">
                <a16:creationId xmlns:a16="http://schemas.microsoft.com/office/drawing/2014/main" id="{75C1FA2B-9785-8B3B-DA11-07B50EAD7EF9}"/>
              </a:ext>
            </a:extLst>
          </p:cNvPr>
          <p:cNvSpPr>
            <a:spLocks noChangeArrowheads="1"/>
          </p:cNvSpPr>
          <p:nvPr/>
        </p:nvSpPr>
        <p:spPr bwMode="auto">
          <a:xfrm>
            <a:off x="2953407" y="4611231"/>
            <a:ext cx="6190593"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Declaration:</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is part of the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used to organize related classes.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Class Declaration:</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class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EmployeeHoursAnalyzer</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contains the logic for finding the employee with the highest average working hours.</a:t>
            </a:r>
          </a:p>
        </p:txBody>
      </p:sp>
    </p:spTree>
    <p:extLst>
      <p:ext uri="{BB962C8B-B14F-4D97-AF65-F5344CB8AC3E}">
        <p14:creationId xmlns:p14="http://schemas.microsoft.com/office/powerpoint/2010/main" val="766694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B825-2B6B-F33E-9A41-CFDE25DFFE7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13C266-D71F-69CD-0779-7E01CBB77613}"/>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FAEB8B3B-0566-42A1-26F5-8743BE8F3AE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33</a:t>
            </a:fld>
            <a:endParaRPr lang="en-US" altLang="en-US" sz="1400"/>
          </a:p>
        </p:txBody>
      </p:sp>
      <p:sp>
        <p:nvSpPr>
          <p:cNvPr id="8195" name="Slide Number Placeholder 4">
            <a:extLst>
              <a:ext uri="{FF2B5EF4-FFF2-40B4-BE49-F238E27FC236}">
                <a16:creationId xmlns:a16="http://schemas.microsoft.com/office/drawing/2014/main" id="{178CAA8E-C00A-EDBC-AC5E-CDFC93F1376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33</a:t>
            </a:fld>
            <a:endParaRPr lang="en-US" altLang="en-US" sz="1400"/>
          </a:p>
        </p:txBody>
      </p:sp>
      <p:sp>
        <p:nvSpPr>
          <p:cNvPr id="2" name="Rectangle 1">
            <a:extLst>
              <a:ext uri="{FF2B5EF4-FFF2-40B4-BE49-F238E27FC236}">
                <a16:creationId xmlns:a16="http://schemas.microsoft.com/office/drawing/2014/main" id="{BF9A8B64-6BA9-CF35-DB64-FE09FFB3FD46}"/>
              </a:ext>
            </a:extLst>
          </p:cNvPr>
          <p:cNvSpPr>
            <a:spLocks noChangeArrowheads="1"/>
          </p:cNvSpPr>
          <p:nvPr/>
        </p:nvSpPr>
        <p:spPr bwMode="auto">
          <a:xfrm>
            <a:off x="2858814" y="4671199"/>
            <a:ext cx="6285186" cy="218521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a:t>
            </a:r>
            <a:r>
              <a:rPr kumimoji="0" lang="en-US" altLang="en-US" sz="17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findMaxAverageHours</a:t>
            </a:r>
            <a:r>
              <a:rPr kumimoji="0" lang="en-US" altLang="en-US" sz="1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endPar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method takes a 2D array hours, where each row represents an employee, and each column represents their hours worked on different days of the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Variables:</a:t>
            </a:r>
            <a:endPar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88900" marR="0" lvl="1" indent="87313"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7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(double): Stores the highest average hours found so far.</a:t>
            </a:r>
          </a:p>
          <a:p>
            <a:pPr marL="88900" marR="0" lvl="1"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7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employeeId</a:t>
            </a:r>
            <a:r>
              <a:rPr kumimoji="0" lang="en-US" altLang="en-US" sz="1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 Stores the index (or ID) of the employee with the highest average hours.</a:t>
            </a:r>
          </a:p>
        </p:txBody>
      </p:sp>
    </p:spTree>
    <p:extLst>
      <p:ext uri="{BB962C8B-B14F-4D97-AF65-F5344CB8AC3E}">
        <p14:creationId xmlns:p14="http://schemas.microsoft.com/office/powerpoint/2010/main" val="1648155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CCB9-3FFA-EA0C-2229-F8CBEE1E59B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6AE7799-5CD4-67E9-46EC-368A2B390BCF}"/>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EDD7C377-1D16-ABC3-215C-3F431C3BAE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34</a:t>
            </a:fld>
            <a:endParaRPr lang="en-US" altLang="en-US" sz="1400"/>
          </a:p>
        </p:txBody>
      </p:sp>
      <p:sp>
        <p:nvSpPr>
          <p:cNvPr id="8195" name="Slide Number Placeholder 4">
            <a:extLst>
              <a:ext uri="{FF2B5EF4-FFF2-40B4-BE49-F238E27FC236}">
                <a16:creationId xmlns:a16="http://schemas.microsoft.com/office/drawing/2014/main" id="{FAA2DB6D-A3B4-E0B8-A6CB-183027D2682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34</a:t>
            </a:fld>
            <a:endParaRPr lang="en-US" altLang="en-US" sz="1400"/>
          </a:p>
        </p:txBody>
      </p:sp>
      <p:sp>
        <p:nvSpPr>
          <p:cNvPr id="2" name="Rectangle 1">
            <a:extLst>
              <a:ext uri="{FF2B5EF4-FFF2-40B4-BE49-F238E27FC236}">
                <a16:creationId xmlns:a16="http://schemas.microsoft.com/office/drawing/2014/main" id="{E449BFBD-4220-57FC-D4E2-6E451BC1547F}"/>
              </a:ext>
            </a:extLst>
          </p:cNvPr>
          <p:cNvSpPr>
            <a:spLocks noChangeArrowheads="1"/>
          </p:cNvSpPr>
          <p:nvPr/>
        </p:nvSpPr>
        <p:spPr bwMode="auto">
          <a:xfrm>
            <a:off x="2984938" y="4765119"/>
            <a:ext cx="6159062" cy="209288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Outer </a:t>
            </a:r>
            <a:r>
              <a:rPr lang="en-US" sz="2600" b="1" dirty="0" err="1">
                <a:latin typeface="Calibri" panose="020F0502020204030204" pitchFamily="34" charset="0"/>
                <a:cs typeface="Calibri" panose="020F0502020204030204" pitchFamily="34" charset="0"/>
              </a:rPr>
              <a:t>Loop:</a:t>
            </a:r>
            <a:r>
              <a:rPr lang="en-US" sz="2600" dirty="0" err="1">
                <a:latin typeface="Calibri" panose="020F0502020204030204" pitchFamily="34" charset="0"/>
                <a:cs typeface="Calibri" panose="020F0502020204030204" pitchFamily="34" charset="0"/>
              </a:rPr>
              <a:t>Loops</a:t>
            </a:r>
            <a:r>
              <a:rPr lang="en-US" sz="2600" dirty="0">
                <a:latin typeface="Calibri" panose="020F0502020204030204" pitchFamily="34" charset="0"/>
                <a:cs typeface="Calibri" panose="020F0502020204030204" pitchFamily="34" charset="0"/>
              </a:rPr>
              <a:t> through each employee (i.e., each row of the 2D array).</a:t>
            </a:r>
          </a:p>
          <a:p>
            <a:pPr>
              <a:buFont typeface="Arial" panose="020B0604020202020204" pitchFamily="34" charset="0"/>
              <a:buChar char="•"/>
            </a:pPr>
            <a:r>
              <a:rPr lang="en-US" sz="2600" dirty="0">
                <a:latin typeface="Calibri" panose="020F0502020204030204" pitchFamily="34" charset="0"/>
                <a:cs typeface="Calibri" panose="020F0502020204030204" pitchFamily="34" charset="0"/>
              </a:rPr>
              <a:t> For each employee, it calculates the total hours worked in the week by summing the values in their respective row.</a:t>
            </a:r>
          </a:p>
        </p:txBody>
      </p:sp>
    </p:spTree>
    <p:extLst>
      <p:ext uri="{BB962C8B-B14F-4D97-AF65-F5344CB8AC3E}">
        <p14:creationId xmlns:p14="http://schemas.microsoft.com/office/powerpoint/2010/main" val="59482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C5B87-3EE6-34FF-34EC-A19EDA9633E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FF61F4-CD1D-4FCD-4739-DBE5E8A9C428}"/>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450" b="1" dirty="0">
                <a:solidFill>
                  <a:srgbClr val="7F0055"/>
                </a:solidFill>
                <a:effectLst/>
                <a:latin typeface="Consolas" panose="020B0609020204030204" pitchFamily="49" charset="0"/>
              </a:rPr>
              <a:t>package</a:t>
            </a:r>
            <a:r>
              <a:rPr lang="en-US" sz="1450" dirty="0">
                <a:solidFill>
                  <a:srgbClr val="000000"/>
                </a:solidFill>
                <a:effectLst/>
                <a:latin typeface="Consolas" panose="020B0609020204030204" pitchFamily="49" charset="0"/>
              </a:rPr>
              <a:t> </a:t>
            </a:r>
            <a:r>
              <a:rPr lang="en-US" sz="1450" dirty="0" err="1">
                <a:solidFill>
                  <a:srgbClr val="000000"/>
                </a:solidFill>
                <a:effectLst/>
                <a:latin typeface="Consolas" panose="020B0609020204030204" pitchFamily="49" charset="0"/>
              </a:rPr>
              <a:t>employeeHoursAnalyzer</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b="1" dirty="0">
                <a:solidFill>
                  <a:srgbClr val="7F0055"/>
                </a:solidFill>
                <a:effectLst/>
                <a:latin typeface="Consolas" panose="020B0609020204030204" pitchFamily="49" charset="0"/>
              </a:rPr>
              <a:t>public</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class</a:t>
            </a:r>
            <a:r>
              <a:rPr lang="en-US" sz="1450" dirty="0">
                <a:solidFill>
                  <a:srgbClr val="000000"/>
                </a:solidFill>
                <a:effectLst/>
                <a:latin typeface="Consolas" panose="020B0609020204030204" pitchFamily="49" charset="0"/>
              </a:rPr>
              <a:t> </a:t>
            </a:r>
            <a:r>
              <a:rPr lang="en-US" sz="1450" dirty="0" err="1">
                <a:solidFill>
                  <a:srgbClr val="000000"/>
                </a:solidFill>
                <a:effectLst/>
                <a:latin typeface="Consolas" panose="020B0609020204030204" pitchFamily="49" charset="0"/>
              </a:rPr>
              <a:t>EmployeeHoursAnalyzer</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b="1" dirty="0">
                <a:solidFill>
                  <a:srgbClr val="7F0055"/>
                </a:solidFill>
                <a:effectLst/>
                <a:latin typeface="Consolas" panose="020B0609020204030204" pitchFamily="49" charset="0"/>
              </a:rPr>
              <a:t>public</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static</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void</a:t>
            </a:r>
            <a:r>
              <a:rPr lang="en-US" sz="1450" dirty="0">
                <a:solidFill>
                  <a:srgbClr val="000000"/>
                </a:solidFill>
                <a:effectLst/>
                <a:latin typeface="Consolas" panose="020B0609020204030204" pitchFamily="49" charset="0"/>
              </a:rPr>
              <a:t> </a:t>
            </a:r>
            <a:r>
              <a:rPr lang="en-US" sz="1450" dirty="0" err="1">
                <a:solidFill>
                  <a:srgbClr val="000000"/>
                </a:solidFill>
                <a:effectLst/>
                <a:latin typeface="Consolas" panose="020B0609020204030204" pitchFamily="49" charset="0"/>
              </a:rPr>
              <a:t>findMaxAverageHours</a:t>
            </a:r>
            <a:r>
              <a:rPr lang="en-US" sz="1450" dirty="0">
                <a:solidFill>
                  <a:srgbClr val="000000"/>
                </a:solidFill>
                <a:effectLst/>
                <a:latin typeface="Consolas" panose="020B0609020204030204" pitchFamily="49" charset="0"/>
              </a:rPr>
              <a:t>(</a:t>
            </a:r>
            <a:r>
              <a:rPr lang="en-US" sz="1450" b="1" dirty="0">
                <a:solidFill>
                  <a:srgbClr val="7F0055"/>
                </a:solidFill>
                <a:effectLst/>
                <a:latin typeface="Consolas" panose="020B0609020204030204" pitchFamily="49" charset="0"/>
              </a:rPr>
              <a:t>int</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b="1" dirty="0">
                <a:solidFill>
                  <a:srgbClr val="7F0055"/>
                </a:solidFill>
                <a:effectLst/>
                <a:latin typeface="Consolas" panose="020B0609020204030204" pitchFamily="49" charset="0"/>
              </a:rPr>
              <a:t>double</a:t>
            </a:r>
            <a:r>
              <a:rPr lang="en-US" sz="1450" dirty="0">
                <a:solidFill>
                  <a:srgbClr val="000000"/>
                </a:solidFill>
                <a:effectLst/>
                <a:latin typeface="Consolas" panose="020B0609020204030204" pitchFamily="49" charset="0"/>
              </a:rPr>
              <a:t> </a:t>
            </a:r>
            <a:r>
              <a:rPr lang="en-US" sz="1450" dirty="0" err="1">
                <a:solidFill>
                  <a:srgbClr val="6A3E3E"/>
                </a:solidFill>
                <a:effectLst/>
                <a:latin typeface="Consolas" panose="020B0609020204030204" pitchFamily="49" charset="0"/>
              </a:rPr>
              <a:t>maxAvg</a:t>
            </a:r>
            <a:r>
              <a:rPr lang="en-US" sz="1450" dirty="0">
                <a:solidFill>
                  <a:srgbClr val="000000"/>
                </a:solidFill>
                <a:effectLst/>
                <a:latin typeface="Consolas" panose="020B0609020204030204" pitchFamily="49" charset="0"/>
              </a:rPr>
              <a:t> = 0;</a:t>
            </a:r>
          </a:p>
          <a:p>
            <a:pPr marL="0" marR="0">
              <a:spcBef>
                <a:spcPts val="0"/>
              </a:spcBef>
              <a:spcAft>
                <a:spcPts val="0"/>
              </a:spcAft>
            </a:pPr>
            <a:r>
              <a:rPr lang="en-US" sz="1450" b="1" dirty="0">
                <a:solidFill>
                  <a:srgbClr val="7F0055"/>
                </a:solidFill>
                <a:effectLst/>
                <a:latin typeface="Consolas" panose="020B0609020204030204" pitchFamily="49" charset="0"/>
              </a:rPr>
              <a:t>int</a:t>
            </a:r>
            <a:r>
              <a:rPr lang="en-US" sz="1450" dirty="0">
                <a:solidFill>
                  <a:srgbClr val="000000"/>
                </a:solidFill>
                <a:effectLst/>
                <a:latin typeface="Consolas" panose="020B0609020204030204" pitchFamily="49" charset="0"/>
              </a:rPr>
              <a:t> </a:t>
            </a:r>
            <a:r>
              <a:rPr lang="en-US" sz="1450" dirty="0" err="1">
                <a:solidFill>
                  <a:srgbClr val="6A3E3E"/>
                </a:solidFill>
                <a:effectLst/>
                <a:latin typeface="Consolas" panose="020B0609020204030204" pitchFamily="49" charset="0"/>
              </a:rPr>
              <a:t>employeeId</a:t>
            </a:r>
            <a:r>
              <a:rPr lang="en-US" sz="1450" dirty="0">
                <a:solidFill>
                  <a:srgbClr val="000000"/>
                </a:solidFill>
                <a:effectLst/>
                <a:latin typeface="Consolas" panose="020B0609020204030204" pitchFamily="49" charset="0"/>
              </a:rPr>
              <a:t> = -1;</a:t>
            </a:r>
          </a:p>
          <a:p>
            <a:pPr marL="0" marR="0">
              <a:spcBef>
                <a:spcPts val="0"/>
              </a:spcBef>
              <a:spcAft>
                <a:spcPts val="0"/>
              </a:spcAft>
            </a:pPr>
            <a:r>
              <a:rPr lang="en-US" sz="1450" b="1" dirty="0">
                <a:solidFill>
                  <a:srgbClr val="7F0055"/>
                </a:solidFill>
                <a:effectLst/>
                <a:latin typeface="Consolas" panose="020B0609020204030204" pitchFamily="49" charset="0"/>
              </a:rPr>
              <a:t>for</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int</a:t>
            </a:r>
            <a:r>
              <a:rPr lang="en-US" sz="1450" dirty="0">
                <a:solidFill>
                  <a:srgbClr val="000000"/>
                </a:solidFill>
                <a:effectLst/>
                <a:latin typeface="Consolas" panose="020B0609020204030204" pitchFamily="49" charset="0"/>
              </a:rPr>
              <a:t> </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 = 0; </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 &lt; </a:t>
            </a:r>
            <a:r>
              <a:rPr lang="en-US" sz="1450" dirty="0" err="1">
                <a:solidFill>
                  <a:srgbClr val="6A3E3E"/>
                </a:solidFill>
                <a:effectLst/>
                <a:latin typeface="Consolas" panose="020B0609020204030204" pitchFamily="49" charset="0"/>
              </a:rPr>
              <a:t>hours</a:t>
            </a:r>
            <a:r>
              <a:rPr lang="en-US" sz="1450" dirty="0" err="1">
                <a:solidFill>
                  <a:srgbClr val="000000"/>
                </a:solidFill>
                <a:effectLst/>
                <a:latin typeface="Consolas" panose="020B0609020204030204" pitchFamily="49" charset="0"/>
              </a:rPr>
              <a:t>.</a:t>
            </a:r>
            <a:r>
              <a:rPr lang="en-US" sz="1450" dirty="0" err="1">
                <a:solidFill>
                  <a:srgbClr val="0000C0"/>
                </a:solidFill>
                <a:effectLst/>
                <a:latin typeface="Consolas" panose="020B0609020204030204" pitchFamily="49" charset="0"/>
              </a:rPr>
              <a:t>length</a:t>
            </a:r>
            <a:r>
              <a:rPr lang="en-US" sz="1450" dirty="0">
                <a:solidFill>
                  <a:srgbClr val="000000"/>
                </a:solidFill>
                <a:effectLst/>
                <a:latin typeface="Consolas" panose="020B0609020204030204" pitchFamily="49" charset="0"/>
              </a:rPr>
              <a:t>; </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b="1" dirty="0">
                <a:solidFill>
                  <a:srgbClr val="7F0055"/>
                </a:solidFill>
                <a:effectLst/>
                <a:latin typeface="Consolas" panose="020B0609020204030204" pitchFamily="49" charset="0"/>
              </a:rPr>
              <a:t>double</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sum</a:t>
            </a:r>
            <a:r>
              <a:rPr lang="en-US" sz="1450" dirty="0">
                <a:solidFill>
                  <a:srgbClr val="000000"/>
                </a:solidFill>
                <a:effectLst/>
                <a:latin typeface="Consolas" panose="020B0609020204030204" pitchFamily="49" charset="0"/>
              </a:rPr>
              <a:t> = 0;</a:t>
            </a:r>
          </a:p>
          <a:p>
            <a:pPr marL="0" marR="0">
              <a:spcBef>
                <a:spcPts val="0"/>
              </a:spcBef>
              <a:spcAft>
                <a:spcPts val="0"/>
              </a:spcAft>
            </a:pPr>
            <a:r>
              <a:rPr lang="en-US" sz="1450" b="1" dirty="0">
                <a:solidFill>
                  <a:srgbClr val="7F0055"/>
                </a:solidFill>
                <a:effectLst/>
                <a:latin typeface="Consolas" panose="020B0609020204030204" pitchFamily="49" charset="0"/>
              </a:rPr>
              <a:t>for</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int</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j</a:t>
            </a:r>
            <a:r>
              <a:rPr lang="en-US" sz="1450" dirty="0">
                <a:solidFill>
                  <a:srgbClr val="000000"/>
                </a:solidFill>
                <a:effectLst/>
                <a:latin typeface="Consolas" panose="020B0609020204030204" pitchFamily="49" charset="0"/>
              </a:rPr>
              <a:t> = 0; </a:t>
            </a:r>
            <a:r>
              <a:rPr lang="en-US" sz="1450" dirty="0">
                <a:solidFill>
                  <a:srgbClr val="6A3E3E"/>
                </a:solidFill>
                <a:effectLst/>
                <a:latin typeface="Consolas" panose="020B0609020204030204" pitchFamily="49" charset="0"/>
              </a:rPr>
              <a:t>j</a:t>
            </a:r>
            <a:r>
              <a:rPr lang="en-US" sz="1450" dirty="0">
                <a:solidFill>
                  <a:srgbClr val="000000"/>
                </a:solidFill>
                <a:effectLst/>
                <a:latin typeface="Consolas" panose="020B0609020204030204" pitchFamily="49" charset="0"/>
              </a:rPr>
              <a:t> &lt; </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a:t>
            </a:r>
            <a:r>
              <a:rPr lang="en-US" sz="1450" dirty="0">
                <a:solidFill>
                  <a:srgbClr val="0000C0"/>
                </a:solidFill>
                <a:effectLst/>
                <a:latin typeface="Consolas" panose="020B0609020204030204" pitchFamily="49" charset="0"/>
              </a:rPr>
              <a:t>length</a:t>
            </a:r>
            <a:r>
              <a:rPr lang="en-US" sz="1450" dirty="0">
                <a:solidFill>
                  <a:srgbClr val="000000"/>
                </a:solidFill>
                <a:effectLst/>
                <a:latin typeface="Consolas" panose="020B0609020204030204" pitchFamily="49" charset="0"/>
              </a:rPr>
              <a:t>; </a:t>
            </a:r>
            <a:r>
              <a:rPr lang="en-US" sz="1450" dirty="0" err="1">
                <a:solidFill>
                  <a:srgbClr val="6A3E3E"/>
                </a:solidFill>
                <a:effectLst/>
                <a:latin typeface="Consolas" panose="020B0609020204030204" pitchFamily="49" charset="0"/>
              </a:rPr>
              <a:t>j</a:t>
            </a:r>
            <a:r>
              <a:rPr lang="en-US" sz="1450" dirty="0" err="1">
                <a:solidFill>
                  <a:srgbClr val="000000"/>
                </a:solidFill>
                <a:effectLst/>
                <a:latin typeface="Consolas" panose="020B0609020204030204" pitchFamily="49" charset="0"/>
              </a:rPr>
              <a:t>++</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dirty="0">
                <a:solidFill>
                  <a:srgbClr val="6A3E3E"/>
                </a:solidFill>
                <a:effectLst/>
                <a:latin typeface="Consolas" panose="020B0609020204030204" pitchFamily="49" charset="0"/>
              </a:rPr>
              <a:t>sum</a:t>
            </a:r>
            <a:r>
              <a:rPr lang="en-US" sz="1450" dirty="0">
                <a:solidFill>
                  <a:srgbClr val="000000"/>
                </a:solidFill>
                <a:effectLst/>
                <a:latin typeface="Consolas" panose="020B0609020204030204" pitchFamily="49" charset="0"/>
              </a:rPr>
              <a:t> += </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a:t>
            </a:r>
            <a:r>
              <a:rPr lang="en-US" sz="1450" dirty="0">
                <a:solidFill>
                  <a:srgbClr val="6A3E3E"/>
                </a:solidFill>
                <a:effectLst/>
                <a:latin typeface="Consolas" panose="020B0609020204030204" pitchFamily="49" charset="0"/>
              </a:rPr>
              <a:t>j</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b="1" dirty="0">
                <a:solidFill>
                  <a:srgbClr val="7F0055"/>
                </a:solidFill>
                <a:effectLst/>
                <a:latin typeface="Consolas" panose="020B0609020204030204" pitchFamily="49" charset="0"/>
              </a:rPr>
              <a:t>double</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avg</a:t>
            </a:r>
            <a:r>
              <a:rPr lang="en-US" sz="1450" dirty="0">
                <a:solidFill>
                  <a:srgbClr val="000000"/>
                </a:solidFill>
                <a:effectLst/>
                <a:latin typeface="Consolas" panose="020B0609020204030204" pitchFamily="49" charset="0"/>
              </a:rPr>
              <a:t> = </a:t>
            </a:r>
            <a:r>
              <a:rPr lang="en-US" sz="1450" dirty="0">
                <a:solidFill>
                  <a:srgbClr val="6A3E3E"/>
                </a:solidFill>
                <a:effectLst/>
                <a:latin typeface="Consolas" panose="020B0609020204030204" pitchFamily="49" charset="0"/>
              </a:rPr>
              <a:t>sum</a:t>
            </a:r>
            <a:r>
              <a:rPr lang="en-US" sz="1450" dirty="0">
                <a:solidFill>
                  <a:srgbClr val="000000"/>
                </a:solidFill>
                <a:effectLst/>
                <a:latin typeface="Consolas" panose="020B0609020204030204" pitchFamily="49" charset="0"/>
              </a:rPr>
              <a:t> / </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a:t>
            </a:r>
            <a:r>
              <a:rPr lang="en-US" sz="1450" dirty="0">
                <a:solidFill>
                  <a:srgbClr val="0000C0"/>
                </a:solidFill>
                <a:effectLst/>
                <a:latin typeface="Consolas" panose="020B0609020204030204" pitchFamily="49" charset="0"/>
              </a:rPr>
              <a:t>length</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b="1" dirty="0">
                <a:solidFill>
                  <a:srgbClr val="7F0055"/>
                </a:solidFill>
                <a:effectLst/>
                <a:latin typeface="Consolas" panose="020B0609020204030204" pitchFamily="49" charset="0"/>
              </a:rPr>
              <a:t>if</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avg</a:t>
            </a:r>
            <a:r>
              <a:rPr lang="en-US" sz="1450" dirty="0">
                <a:solidFill>
                  <a:srgbClr val="000000"/>
                </a:solidFill>
                <a:effectLst/>
                <a:latin typeface="Consolas" panose="020B0609020204030204" pitchFamily="49" charset="0"/>
              </a:rPr>
              <a:t> &gt; </a:t>
            </a:r>
            <a:r>
              <a:rPr lang="en-US" sz="1450" dirty="0" err="1">
                <a:solidFill>
                  <a:srgbClr val="6A3E3E"/>
                </a:solidFill>
                <a:effectLst/>
                <a:latin typeface="Consolas" panose="020B0609020204030204" pitchFamily="49" charset="0"/>
              </a:rPr>
              <a:t>maxAvg</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dirty="0" err="1">
                <a:solidFill>
                  <a:srgbClr val="6A3E3E"/>
                </a:solidFill>
                <a:effectLst/>
                <a:latin typeface="Consolas" panose="020B0609020204030204" pitchFamily="49" charset="0"/>
              </a:rPr>
              <a:t>maxAvg</a:t>
            </a:r>
            <a:r>
              <a:rPr lang="en-US" sz="1450" dirty="0">
                <a:solidFill>
                  <a:srgbClr val="000000"/>
                </a:solidFill>
                <a:effectLst/>
                <a:latin typeface="Consolas" panose="020B0609020204030204" pitchFamily="49" charset="0"/>
              </a:rPr>
              <a:t> = </a:t>
            </a:r>
            <a:r>
              <a:rPr lang="en-US" sz="1450" dirty="0">
                <a:solidFill>
                  <a:srgbClr val="6A3E3E"/>
                </a:solidFill>
                <a:effectLst/>
                <a:latin typeface="Consolas" panose="020B0609020204030204" pitchFamily="49" charset="0"/>
              </a:rPr>
              <a:t>avg</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err="1">
                <a:solidFill>
                  <a:srgbClr val="6A3E3E"/>
                </a:solidFill>
                <a:effectLst/>
                <a:latin typeface="Consolas" panose="020B0609020204030204" pitchFamily="49" charset="0"/>
              </a:rPr>
              <a:t>employeeId</a:t>
            </a:r>
            <a:r>
              <a:rPr lang="en-US" sz="1450" dirty="0">
                <a:solidFill>
                  <a:srgbClr val="000000"/>
                </a:solidFill>
                <a:effectLst/>
                <a:latin typeface="Consolas" panose="020B0609020204030204" pitchFamily="49" charset="0"/>
              </a:rPr>
              <a:t> = </a:t>
            </a:r>
            <a:r>
              <a:rPr lang="en-US" sz="1450" dirty="0" err="1">
                <a:solidFill>
                  <a:srgbClr val="6A3E3E"/>
                </a:solidFill>
                <a:effectLst/>
                <a:latin typeface="Consolas" panose="020B0609020204030204" pitchFamily="49" charset="0"/>
              </a:rPr>
              <a:t>i</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err="1">
                <a:solidFill>
                  <a:srgbClr val="000000"/>
                </a:solidFill>
                <a:effectLst/>
                <a:latin typeface="Consolas" panose="020B0609020204030204" pitchFamily="49" charset="0"/>
              </a:rPr>
              <a:t>System.</a:t>
            </a:r>
            <a:r>
              <a:rPr lang="en-US" sz="1450" b="1" i="1" dirty="0" err="1">
                <a:solidFill>
                  <a:srgbClr val="0000C0"/>
                </a:solidFill>
                <a:effectLst/>
                <a:latin typeface="Consolas" panose="020B0609020204030204" pitchFamily="49" charset="0"/>
              </a:rPr>
              <a:t>out</a:t>
            </a:r>
            <a:r>
              <a:rPr lang="en-US" sz="1450" dirty="0" err="1">
                <a:solidFill>
                  <a:srgbClr val="000000"/>
                </a:solidFill>
                <a:effectLst/>
                <a:latin typeface="Consolas" panose="020B0609020204030204" pitchFamily="49" charset="0"/>
              </a:rPr>
              <a:t>.println</a:t>
            </a:r>
            <a:r>
              <a:rPr lang="en-US" sz="1450" dirty="0">
                <a:solidFill>
                  <a:srgbClr val="000000"/>
                </a:solidFill>
                <a:effectLst/>
                <a:latin typeface="Consolas" panose="020B0609020204030204" pitchFamily="49" charset="0"/>
              </a:rPr>
              <a:t>(</a:t>
            </a:r>
            <a:r>
              <a:rPr lang="en-US" sz="1450" dirty="0">
                <a:solidFill>
                  <a:srgbClr val="2A00FF"/>
                </a:solidFill>
                <a:effectLst/>
                <a:latin typeface="Consolas" panose="020B0609020204030204" pitchFamily="49" charset="0"/>
              </a:rPr>
              <a:t>"Employee "</a:t>
            </a:r>
            <a:r>
              <a:rPr lang="en-US" sz="1450" dirty="0">
                <a:solidFill>
                  <a:srgbClr val="000000"/>
                </a:solidFill>
                <a:effectLst/>
                <a:latin typeface="Consolas" panose="020B0609020204030204" pitchFamily="49" charset="0"/>
              </a:rPr>
              <a:t> + </a:t>
            </a:r>
            <a:r>
              <a:rPr lang="en-US" sz="1450" dirty="0" err="1">
                <a:solidFill>
                  <a:srgbClr val="6A3E3E"/>
                </a:solidFill>
                <a:effectLst/>
                <a:latin typeface="Consolas" panose="020B0609020204030204" pitchFamily="49" charset="0"/>
              </a:rPr>
              <a:t>employeeId</a:t>
            </a:r>
            <a:r>
              <a:rPr lang="en-US" sz="1450" dirty="0">
                <a:solidFill>
                  <a:srgbClr val="000000"/>
                </a:solidFill>
                <a:effectLst/>
                <a:latin typeface="Consolas" panose="020B0609020204030204" pitchFamily="49" charset="0"/>
              </a:rPr>
              <a:t> + </a:t>
            </a:r>
            <a:r>
              <a:rPr lang="en-US" sz="1450" dirty="0">
                <a:solidFill>
                  <a:srgbClr val="2A00FF"/>
                </a:solidFill>
                <a:effectLst/>
                <a:latin typeface="Consolas" panose="020B0609020204030204" pitchFamily="49" charset="0"/>
              </a:rPr>
              <a:t>" has the highest average hours: "</a:t>
            </a:r>
            <a:r>
              <a:rPr lang="en-US" sz="1450" dirty="0">
                <a:solidFill>
                  <a:srgbClr val="000000"/>
                </a:solidFill>
                <a:effectLst/>
                <a:latin typeface="Consolas" panose="020B0609020204030204" pitchFamily="49" charset="0"/>
              </a:rPr>
              <a:t> + </a:t>
            </a:r>
            <a:r>
              <a:rPr lang="en-US" sz="1450" dirty="0" err="1">
                <a:solidFill>
                  <a:srgbClr val="6A3E3E"/>
                </a:solidFill>
                <a:effectLst/>
                <a:latin typeface="Consolas" panose="020B0609020204030204" pitchFamily="49" charset="0"/>
              </a:rPr>
              <a:t>maxAvg</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b="1" dirty="0">
                <a:solidFill>
                  <a:srgbClr val="7F0055"/>
                </a:solidFill>
                <a:effectLst/>
                <a:latin typeface="Consolas" panose="020B0609020204030204" pitchFamily="49" charset="0"/>
              </a:rPr>
              <a:t>public</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static</a:t>
            </a:r>
            <a:r>
              <a:rPr lang="en-US" sz="1450" dirty="0">
                <a:solidFill>
                  <a:srgbClr val="000000"/>
                </a:solidFill>
                <a:effectLst/>
                <a:latin typeface="Consolas" panose="020B0609020204030204" pitchFamily="49" charset="0"/>
              </a:rPr>
              <a:t> </a:t>
            </a:r>
            <a:r>
              <a:rPr lang="en-US" sz="1450" b="1" dirty="0">
                <a:solidFill>
                  <a:srgbClr val="7F0055"/>
                </a:solidFill>
                <a:effectLst/>
                <a:latin typeface="Consolas" panose="020B0609020204030204" pitchFamily="49" charset="0"/>
              </a:rPr>
              <a:t>void</a:t>
            </a:r>
            <a:r>
              <a:rPr lang="en-US" sz="1450" dirty="0">
                <a:solidFill>
                  <a:srgbClr val="000000"/>
                </a:solidFill>
                <a:effectLst/>
                <a:latin typeface="Consolas" panose="020B0609020204030204" pitchFamily="49" charset="0"/>
              </a:rPr>
              <a:t> main(String[] </a:t>
            </a:r>
            <a:r>
              <a:rPr lang="en-US" sz="1450" dirty="0" err="1">
                <a:solidFill>
                  <a:srgbClr val="6A3E3E"/>
                </a:solidFill>
                <a:effectLst/>
                <a:latin typeface="Consolas" panose="020B0609020204030204" pitchFamily="49" charset="0"/>
              </a:rPr>
              <a:t>args</a:t>
            </a:r>
            <a:r>
              <a:rPr lang="en-US" sz="1450" dirty="0">
                <a:solidFill>
                  <a:srgbClr val="000000"/>
                </a:solidFill>
                <a:effectLst/>
                <a:latin typeface="Consolas" panose="020B0609020204030204" pitchFamily="49" charset="0"/>
              </a:rPr>
              <a:t>) {</a:t>
            </a:r>
          </a:p>
          <a:p>
            <a:pPr marL="0" marR="0">
              <a:spcBef>
                <a:spcPts val="0"/>
              </a:spcBef>
              <a:spcAft>
                <a:spcPts val="0"/>
              </a:spcAft>
            </a:pPr>
            <a:r>
              <a:rPr lang="en-US" sz="1450" b="1" dirty="0">
                <a:solidFill>
                  <a:srgbClr val="7F0055"/>
                </a:solidFill>
                <a:effectLst/>
                <a:latin typeface="Consolas" panose="020B0609020204030204" pitchFamily="49" charset="0"/>
              </a:rPr>
              <a:t>int</a:t>
            </a:r>
            <a:r>
              <a:rPr lang="en-US" sz="1450" dirty="0">
                <a:solidFill>
                  <a:srgbClr val="000000"/>
                </a:solidFill>
                <a:effectLst/>
                <a:latin typeface="Consolas" panose="020B0609020204030204" pitchFamily="49" charset="0"/>
              </a:rPr>
              <a:t>[][] </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 = {</a:t>
            </a:r>
          </a:p>
          <a:p>
            <a:pPr marL="0" marR="0">
              <a:spcBef>
                <a:spcPts val="0"/>
              </a:spcBef>
              <a:spcAft>
                <a:spcPts val="0"/>
              </a:spcAft>
            </a:pPr>
            <a:r>
              <a:rPr lang="en-US" sz="1450" dirty="0">
                <a:solidFill>
                  <a:srgbClr val="000000"/>
                </a:solidFill>
                <a:effectLst/>
                <a:latin typeface="Consolas" panose="020B0609020204030204" pitchFamily="49" charset="0"/>
              </a:rPr>
              <a:t>{2, 4, 3, 4, 5, 8, 8},</a:t>
            </a:r>
          </a:p>
          <a:p>
            <a:pPr marL="0" marR="0">
              <a:spcBef>
                <a:spcPts val="0"/>
              </a:spcBef>
              <a:spcAft>
                <a:spcPts val="0"/>
              </a:spcAft>
            </a:pPr>
            <a:r>
              <a:rPr lang="en-US" sz="1450" dirty="0">
                <a:solidFill>
                  <a:srgbClr val="000000"/>
                </a:solidFill>
                <a:effectLst/>
                <a:latin typeface="Consolas" panose="020B0609020204030204" pitchFamily="49" charset="0"/>
              </a:rPr>
              <a:t>{7, 3, 4, 3, 3, 4, 4},</a:t>
            </a:r>
          </a:p>
          <a:p>
            <a:pPr marL="0" marR="0">
              <a:spcBef>
                <a:spcPts val="0"/>
              </a:spcBef>
              <a:spcAft>
                <a:spcPts val="0"/>
              </a:spcAft>
            </a:pPr>
            <a:r>
              <a:rPr lang="en-US" sz="1450" dirty="0">
                <a:solidFill>
                  <a:srgbClr val="000000"/>
                </a:solidFill>
                <a:effectLst/>
                <a:latin typeface="Consolas" panose="020B0609020204030204" pitchFamily="49" charset="0"/>
              </a:rPr>
              <a:t>{3, 3, 4, 3, 3, 2, 2},</a:t>
            </a:r>
          </a:p>
          <a:p>
            <a:pPr marL="0" marR="0">
              <a:spcBef>
                <a:spcPts val="0"/>
              </a:spcBef>
              <a:spcAft>
                <a:spcPts val="0"/>
              </a:spcAft>
            </a:pPr>
            <a:r>
              <a:rPr lang="en-US" sz="1450" dirty="0">
                <a:solidFill>
                  <a:srgbClr val="000000"/>
                </a:solidFill>
                <a:effectLst/>
                <a:latin typeface="Consolas" panose="020B0609020204030204" pitchFamily="49" charset="0"/>
              </a:rPr>
              <a:t>{9, 3, 4, 7, 3, 4, 1}</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i="1" dirty="0" err="1">
                <a:solidFill>
                  <a:srgbClr val="000000"/>
                </a:solidFill>
                <a:effectLst/>
                <a:latin typeface="Consolas" panose="020B0609020204030204" pitchFamily="49" charset="0"/>
              </a:rPr>
              <a:t>findMaxAverageHours</a:t>
            </a:r>
            <a:r>
              <a:rPr lang="en-US" sz="1450" dirty="0">
                <a:solidFill>
                  <a:srgbClr val="000000"/>
                </a:solidFill>
                <a:effectLst/>
                <a:latin typeface="Consolas" panose="020B0609020204030204" pitchFamily="49" charset="0"/>
              </a:rPr>
              <a:t>(</a:t>
            </a:r>
            <a:r>
              <a:rPr lang="en-US" sz="1450" dirty="0">
                <a:solidFill>
                  <a:srgbClr val="6A3E3E"/>
                </a:solidFill>
                <a:effectLst/>
                <a:latin typeface="Consolas" panose="020B0609020204030204" pitchFamily="49" charset="0"/>
              </a:rPr>
              <a:t>hours</a:t>
            </a: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a:p>
            <a:pPr marL="0" marR="0">
              <a:spcBef>
                <a:spcPts val="0"/>
              </a:spcBef>
              <a:spcAft>
                <a:spcPts val="0"/>
              </a:spcAft>
            </a:pPr>
            <a:r>
              <a:rPr lang="en-US" sz="145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3EDF4681-F2C1-2D0E-C7B4-07305467C45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35</a:t>
            </a:fld>
            <a:endParaRPr lang="en-US" altLang="en-US" sz="1400"/>
          </a:p>
        </p:txBody>
      </p:sp>
      <p:sp>
        <p:nvSpPr>
          <p:cNvPr id="8195" name="Slide Number Placeholder 4">
            <a:extLst>
              <a:ext uri="{FF2B5EF4-FFF2-40B4-BE49-F238E27FC236}">
                <a16:creationId xmlns:a16="http://schemas.microsoft.com/office/drawing/2014/main" id="{931828DB-557B-54F3-9F3C-A7156751498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35</a:t>
            </a:fld>
            <a:endParaRPr lang="en-US" altLang="en-US" sz="1400"/>
          </a:p>
        </p:txBody>
      </p:sp>
      <p:sp>
        <p:nvSpPr>
          <p:cNvPr id="2" name="Rectangle 1">
            <a:extLst>
              <a:ext uri="{FF2B5EF4-FFF2-40B4-BE49-F238E27FC236}">
                <a16:creationId xmlns:a16="http://schemas.microsoft.com/office/drawing/2014/main" id="{3B4B537B-8EBA-0FC8-59A9-21DE59941C6D}"/>
              </a:ext>
            </a:extLst>
          </p:cNvPr>
          <p:cNvSpPr>
            <a:spLocks noChangeArrowheads="1"/>
          </p:cNvSpPr>
          <p:nvPr/>
        </p:nvSpPr>
        <p:spPr bwMode="auto">
          <a:xfrm>
            <a:off x="3195145" y="4513119"/>
            <a:ext cx="5948855" cy="23083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Inner Loop:</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Loops through the hours worked by an employee each day (i.e., each column of the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Adds up the hours to get the total hours for the week for that employee.</a:t>
            </a:r>
          </a:p>
        </p:txBody>
      </p:sp>
    </p:spTree>
    <p:extLst>
      <p:ext uri="{BB962C8B-B14F-4D97-AF65-F5344CB8AC3E}">
        <p14:creationId xmlns:p14="http://schemas.microsoft.com/office/powerpoint/2010/main" val="426635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7DF85-76C1-AF21-5D8C-7319ACD8EA4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518C0F9-5A0B-B63E-6F15-E6B2F8AA1383}"/>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A26E4C5B-56C6-0B93-E195-7FD3B211BF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36</a:t>
            </a:fld>
            <a:endParaRPr lang="en-US" altLang="en-US" sz="1400"/>
          </a:p>
        </p:txBody>
      </p:sp>
      <p:sp>
        <p:nvSpPr>
          <p:cNvPr id="8195" name="Slide Number Placeholder 4">
            <a:extLst>
              <a:ext uri="{FF2B5EF4-FFF2-40B4-BE49-F238E27FC236}">
                <a16:creationId xmlns:a16="http://schemas.microsoft.com/office/drawing/2014/main" id="{2D9BE59B-176A-1221-28E0-02D622D80A4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36</a:t>
            </a:fld>
            <a:endParaRPr lang="en-US" altLang="en-US" sz="1400"/>
          </a:p>
        </p:txBody>
      </p:sp>
      <p:sp>
        <p:nvSpPr>
          <p:cNvPr id="2" name="Rectangle 1">
            <a:extLst>
              <a:ext uri="{FF2B5EF4-FFF2-40B4-BE49-F238E27FC236}">
                <a16:creationId xmlns:a16="http://schemas.microsoft.com/office/drawing/2014/main" id="{1EE9E55F-42A4-0FD1-8653-60303D964BF7}"/>
              </a:ext>
            </a:extLst>
          </p:cNvPr>
          <p:cNvSpPr>
            <a:spLocks noChangeArrowheads="1"/>
          </p:cNvSpPr>
          <p:nvPr/>
        </p:nvSpPr>
        <p:spPr bwMode="auto">
          <a:xfrm>
            <a:off x="3016469" y="5005561"/>
            <a:ext cx="6127531" cy="181588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 Average </a:t>
            </a:r>
            <a:r>
              <a:rPr lang="en-US" sz="2800" b="1" dirty="0" err="1">
                <a:latin typeface="Calibri" panose="020F0502020204030204" pitchFamily="34" charset="0"/>
                <a:cs typeface="Calibri" panose="020F0502020204030204" pitchFamily="34" charset="0"/>
              </a:rPr>
              <a:t>Calculation:</a:t>
            </a:r>
            <a:r>
              <a:rPr lang="en-US" sz="2800" dirty="0" err="1">
                <a:latin typeface="Calibri" panose="020F0502020204030204" pitchFamily="34" charset="0"/>
                <a:cs typeface="Calibri" panose="020F0502020204030204" pitchFamily="34" charset="0"/>
              </a:rPr>
              <a:t>After</a:t>
            </a:r>
            <a:r>
              <a:rPr lang="en-US" sz="2800" dirty="0">
                <a:latin typeface="Calibri" panose="020F0502020204030204" pitchFamily="34" charset="0"/>
                <a:cs typeface="Calibri" panose="020F0502020204030204" pitchFamily="34" charset="0"/>
              </a:rPr>
              <a:t> summing the weekly hours, it calculates the average by dividing the total hours by the number of days (the length of the row).</a:t>
            </a:r>
          </a:p>
        </p:txBody>
      </p:sp>
    </p:spTree>
    <p:extLst>
      <p:ext uri="{BB962C8B-B14F-4D97-AF65-F5344CB8AC3E}">
        <p14:creationId xmlns:p14="http://schemas.microsoft.com/office/powerpoint/2010/main" val="136339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CB83-041F-5FEB-9B9E-1D2FF8F3151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4A94DDB-8CBC-D18C-3AF5-098B55131992}"/>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D2B4FAA2-0CC3-32FA-962F-2D43DE9272B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37</a:t>
            </a:fld>
            <a:endParaRPr lang="en-US" altLang="en-US" sz="1400"/>
          </a:p>
        </p:txBody>
      </p:sp>
      <p:sp>
        <p:nvSpPr>
          <p:cNvPr id="8195" name="Slide Number Placeholder 4">
            <a:extLst>
              <a:ext uri="{FF2B5EF4-FFF2-40B4-BE49-F238E27FC236}">
                <a16:creationId xmlns:a16="http://schemas.microsoft.com/office/drawing/2014/main" id="{DFB2AD63-0EC1-F3E1-4EA1-70C03400813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37</a:t>
            </a:fld>
            <a:endParaRPr lang="en-US" altLang="en-US" sz="1400"/>
          </a:p>
        </p:txBody>
      </p:sp>
      <p:sp>
        <p:nvSpPr>
          <p:cNvPr id="2" name="Rectangle 1">
            <a:extLst>
              <a:ext uri="{FF2B5EF4-FFF2-40B4-BE49-F238E27FC236}">
                <a16:creationId xmlns:a16="http://schemas.microsoft.com/office/drawing/2014/main" id="{B67FF498-9A3C-2AB7-8ABE-37878C0DCB04}"/>
              </a:ext>
            </a:extLst>
          </p:cNvPr>
          <p:cNvSpPr>
            <a:spLocks noChangeArrowheads="1"/>
          </p:cNvSpPr>
          <p:nvPr/>
        </p:nvSpPr>
        <p:spPr bwMode="auto">
          <a:xfrm>
            <a:off x="2953407" y="4574674"/>
            <a:ext cx="6190593"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Comparison: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the calculated average for the current employee is higher than the current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updates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maxAvg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assigns the current employee’s ID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0617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44A1-A80D-D709-959E-5A0738DDE32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123797B-D4DB-6AF1-B534-555CA780958D}"/>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733A122E-9D0C-9756-288F-FB482C3325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38</a:t>
            </a:fld>
            <a:endParaRPr lang="en-US" altLang="en-US" sz="1400"/>
          </a:p>
        </p:txBody>
      </p:sp>
      <p:sp>
        <p:nvSpPr>
          <p:cNvPr id="8195" name="Slide Number Placeholder 4">
            <a:extLst>
              <a:ext uri="{FF2B5EF4-FFF2-40B4-BE49-F238E27FC236}">
                <a16:creationId xmlns:a16="http://schemas.microsoft.com/office/drawing/2014/main" id="{9E169020-6EAF-E3C0-0824-469AF803E5B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38</a:t>
            </a:fld>
            <a:endParaRPr lang="en-US" altLang="en-US" sz="1400"/>
          </a:p>
        </p:txBody>
      </p:sp>
      <p:sp>
        <p:nvSpPr>
          <p:cNvPr id="2" name="Rectangle 1">
            <a:extLst>
              <a:ext uri="{FF2B5EF4-FFF2-40B4-BE49-F238E27FC236}">
                <a16:creationId xmlns:a16="http://schemas.microsoft.com/office/drawing/2014/main" id="{8E2D0637-4A16-3E95-3B9D-3E0D867AF600}"/>
              </a:ext>
            </a:extLst>
          </p:cNvPr>
          <p:cNvSpPr>
            <a:spLocks noChangeArrowheads="1"/>
          </p:cNvSpPr>
          <p:nvPr/>
        </p:nvSpPr>
        <p:spPr bwMode="auto">
          <a:xfrm>
            <a:off x="4940710" y="4350085"/>
            <a:ext cx="4203290" cy="181588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Output:</a:t>
            </a:r>
            <a:r>
              <a:rPr lang="en-US" sz="2800" dirty="0" err="1">
                <a:latin typeface="Calibri" panose="020F0502020204030204" pitchFamily="34" charset="0"/>
                <a:cs typeface="Calibri" panose="020F0502020204030204" pitchFamily="34" charset="0"/>
              </a:rPr>
              <a:t>After</a:t>
            </a:r>
            <a:r>
              <a:rPr lang="en-US" sz="2800" dirty="0">
                <a:latin typeface="Calibri" panose="020F0502020204030204" pitchFamily="34" charset="0"/>
                <a:cs typeface="Calibri" panose="020F0502020204030204" pitchFamily="34" charset="0"/>
              </a:rPr>
              <a:t> the loop completes, it prints out the employee ID and their highest average hours.</a:t>
            </a:r>
          </a:p>
        </p:txBody>
      </p:sp>
    </p:spTree>
    <p:extLst>
      <p:ext uri="{BB962C8B-B14F-4D97-AF65-F5344CB8AC3E}">
        <p14:creationId xmlns:p14="http://schemas.microsoft.com/office/powerpoint/2010/main" val="391180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3130B-99CC-F426-3FA0-0D4C927960D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E600732-1163-2F4C-5215-322DC42CB740}"/>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4" name="Slide Number Placeholder 2">
            <a:extLst>
              <a:ext uri="{FF2B5EF4-FFF2-40B4-BE49-F238E27FC236}">
                <a16:creationId xmlns:a16="http://schemas.microsoft.com/office/drawing/2014/main" id="{DC73E8B8-2F10-DB10-E514-D8079BF2D13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39</a:t>
            </a:fld>
            <a:endParaRPr lang="en-US" altLang="en-US" sz="1400"/>
          </a:p>
        </p:txBody>
      </p:sp>
      <p:sp>
        <p:nvSpPr>
          <p:cNvPr id="8195" name="Slide Number Placeholder 4">
            <a:extLst>
              <a:ext uri="{FF2B5EF4-FFF2-40B4-BE49-F238E27FC236}">
                <a16:creationId xmlns:a16="http://schemas.microsoft.com/office/drawing/2014/main" id="{C713CFD1-068F-E098-BB46-DEBB8A2C215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39</a:t>
            </a:fld>
            <a:endParaRPr lang="en-US" altLang="en-US" sz="1400"/>
          </a:p>
        </p:txBody>
      </p:sp>
      <p:sp>
        <p:nvSpPr>
          <p:cNvPr id="2" name="Rectangle 1">
            <a:extLst>
              <a:ext uri="{FF2B5EF4-FFF2-40B4-BE49-F238E27FC236}">
                <a16:creationId xmlns:a16="http://schemas.microsoft.com/office/drawing/2014/main" id="{27F6B109-7764-A3E1-11A2-D5E11FA40F7F}"/>
              </a:ext>
            </a:extLst>
          </p:cNvPr>
          <p:cNvSpPr>
            <a:spLocks noChangeArrowheads="1"/>
          </p:cNvSpPr>
          <p:nvPr/>
        </p:nvSpPr>
        <p:spPr bwMode="auto">
          <a:xfrm>
            <a:off x="2974428" y="4549676"/>
            <a:ext cx="6169572" cy="23083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main method initializes a 2D array hours, 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Each row represents an employee’s weekly working hours.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example, the first employee worked {2, 4, 3, 4, 5, 8, 8} hours on seven days of the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calls the </a:t>
            </a:r>
            <a:r>
              <a:rPr kumimoji="0" lang="en-US" altLang="en-US"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findMaxAverageHours</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with this hours array, which processes the data and prints the result.</a:t>
            </a:r>
          </a:p>
        </p:txBody>
      </p:sp>
    </p:spTree>
    <p:extLst>
      <p:ext uri="{BB962C8B-B14F-4D97-AF65-F5344CB8AC3E}">
        <p14:creationId xmlns:p14="http://schemas.microsoft.com/office/powerpoint/2010/main" val="282877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B242-C3BF-2C9F-138B-9E323598F9C6}"/>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4ECA7439-61EA-C1BB-3564-7500932EFF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4</a:t>
            </a:fld>
            <a:endParaRPr lang="en-US" altLang="en-US" sz="1400"/>
          </a:p>
        </p:txBody>
      </p:sp>
      <p:sp>
        <p:nvSpPr>
          <p:cNvPr id="8195" name="Slide Number Placeholder 4">
            <a:extLst>
              <a:ext uri="{FF2B5EF4-FFF2-40B4-BE49-F238E27FC236}">
                <a16:creationId xmlns:a16="http://schemas.microsoft.com/office/drawing/2014/main" id="{50E5CE58-4485-BAED-2313-84D4396C7AE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a:t>
            </a:fld>
            <a:endParaRPr lang="en-US" altLang="en-US" sz="1400"/>
          </a:p>
        </p:txBody>
      </p:sp>
      <p:sp>
        <p:nvSpPr>
          <p:cNvPr id="8196" name="Rectangle 2">
            <a:extLst>
              <a:ext uri="{FF2B5EF4-FFF2-40B4-BE49-F238E27FC236}">
                <a16:creationId xmlns:a16="http://schemas.microsoft.com/office/drawing/2014/main" id="{32AF7C7C-5947-50CE-DAB2-309BD9368243}"/>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Task: Palindrome Checker</a:t>
            </a:r>
            <a:endParaRPr lang="en-US" altLang="en-US" dirty="0"/>
          </a:p>
        </p:txBody>
      </p:sp>
      <p:sp>
        <p:nvSpPr>
          <p:cNvPr id="8197" name="Rectangle 3">
            <a:extLst>
              <a:ext uri="{FF2B5EF4-FFF2-40B4-BE49-F238E27FC236}">
                <a16:creationId xmlns:a16="http://schemas.microsoft.com/office/drawing/2014/main" id="{494F7B9C-3923-19C4-BDAB-257B30110A83}"/>
              </a:ext>
            </a:extLst>
          </p:cNvPr>
          <p:cNvSpPr>
            <a:spLocks noGrp="1" noChangeArrowheads="1"/>
          </p:cNvSpPr>
          <p:nvPr>
            <p:ph type="body" idx="4294967295"/>
          </p:nvPr>
        </p:nvSpPr>
        <p:spPr>
          <a:xfrm>
            <a:off x="0" y="1229710"/>
            <a:ext cx="9144000" cy="5399690"/>
          </a:xfrm>
        </p:spPr>
        <p:txBody>
          <a:bodyPr>
            <a:norm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Sample Assignment – Palindrome Checker:</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lnSpc>
                <a:spcPct val="150000"/>
              </a:lnSpc>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 a Java method that checks if a given string is a palindrome.</a:t>
            </a:r>
          </a:p>
          <a:p>
            <a:pPr eaLnBrk="0" fontAlgn="base" hangingPunct="0">
              <a:lnSpc>
                <a:spcPct val="150000"/>
              </a:lnSpc>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Requirements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lvl="1"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signature: public static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boolean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isStringPalindrome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text)</a:t>
            </a:r>
          </a:p>
          <a:p>
            <a:pPr lvl="1"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method returns true if text is a palindrome, ignoring case and spaces.</a:t>
            </a:r>
          </a:p>
        </p:txBody>
      </p:sp>
    </p:spTree>
    <p:extLst>
      <p:ext uri="{BB962C8B-B14F-4D97-AF65-F5344CB8AC3E}">
        <p14:creationId xmlns:p14="http://schemas.microsoft.com/office/powerpoint/2010/main" val="2609561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99361-B0B5-3B65-7C1C-5D985260BE4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1303EF4-A0D4-E49F-4BCE-4645B770A137}"/>
              </a:ext>
            </a:extLst>
          </p:cNvPr>
          <p:cNvSpPr txBox="1"/>
          <p:nvPr/>
        </p:nvSpPr>
        <p:spPr>
          <a:xfrm>
            <a:off x="0" y="0"/>
            <a:ext cx="9144000" cy="6786473"/>
          </a:xfrm>
          <a:prstGeom prst="rect">
            <a:avLst/>
          </a:prstGeom>
          <a:solidFill>
            <a:schemeClr val="bg1"/>
          </a:solidFill>
        </p:spPr>
        <p:txBody>
          <a:bodyPr wrap="square">
            <a:spAutoFit/>
          </a:bodyPr>
          <a:lstStyle/>
          <a:p>
            <a:pPr marL="0" marR="0">
              <a:spcBef>
                <a:spcPts val="0"/>
              </a:spcBef>
              <a:spcAft>
                <a:spcPts val="0"/>
              </a:spcAft>
            </a:pPr>
            <a:r>
              <a:rPr lang="en-US" sz="1500" b="1" dirty="0">
                <a:solidFill>
                  <a:srgbClr val="7F0055"/>
                </a:solidFill>
                <a:effectLst/>
                <a:latin typeface="Consolas" panose="020B0609020204030204" pitchFamily="49" charset="0"/>
              </a:rPr>
              <a:t>package</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class</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EmployeeHoursAnalyzer</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-1;</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 0;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&lt; </a:t>
            </a:r>
            <a:r>
              <a:rPr lang="en-US" sz="1500" dirty="0" err="1">
                <a:solidFill>
                  <a:srgbClr val="6A3E3E"/>
                </a:solidFill>
                <a:effectLst/>
                <a:latin typeface="Consolas" panose="020B0609020204030204" pitchFamily="49" charset="0"/>
              </a:rPr>
              <a:t>hours</a:t>
            </a:r>
            <a:r>
              <a:rPr lang="en-US" sz="1500" dirty="0" err="1">
                <a:solidFill>
                  <a:srgbClr val="000000"/>
                </a:solidFill>
                <a:effectLst/>
                <a:latin typeface="Consolas" panose="020B0609020204030204" pitchFamily="49" charset="0"/>
              </a:rPr>
              <a:t>.</a:t>
            </a:r>
            <a:r>
              <a:rPr lang="en-US" sz="1500" dirty="0" err="1">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0;</a:t>
            </a:r>
          </a:p>
          <a:p>
            <a:pPr marL="0" marR="0">
              <a:spcBef>
                <a:spcPts val="0"/>
              </a:spcBef>
              <a:spcAft>
                <a:spcPts val="0"/>
              </a:spcAft>
            </a:pPr>
            <a:r>
              <a:rPr lang="en-US" sz="1500" b="1" dirty="0">
                <a:solidFill>
                  <a:srgbClr val="7F0055"/>
                </a:solidFill>
                <a:effectLst/>
                <a:latin typeface="Consolas" panose="020B0609020204030204" pitchFamily="49" charset="0"/>
              </a:rPr>
              <a:t>for</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 0; </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 &lt;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 </a:t>
            </a:r>
            <a:r>
              <a:rPr lang="en-US" sz="1500" dirty="0" err="1">
                <a:solidFill>
                  <a:srgbClr val="6A3E3E"/>
                </a:solidFill>
                <a:effectLst/>
                <a:latin typeface="Consolas" panose="020B0609020204030204" pitchFamily="49" charset="0"/>
              </a:rPr>
              <a:t>j</a:t>
            </a:r>
            <a:r>
              <a:rPr lang="en-US" sz="1500" dirty="0" err="1">
                <a:solidFill>
                  <a:srgbClr val="000000"/>
                </a:solidFill>
                <a:effectLst/>
                <a:latin typeface="Consolas" panose="020B0609020204030204" pitchFamily="49" charset="0"/>
              </a:rPr>
              <a:t>++</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j</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double</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sum</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r>
              <a:rPr lang="en-US" sz="1500" dirty="0">
                <a:solidFill>
                  <a:srgbClr val="0000C0"/>
                </a:solidFill>
                <a:effectLst/>
                <a:latin typeface="Consolas" panose="020B0609020204030204" pitchFamily="49" charset="0"/>
              </a:rPr>
              <a:t>length</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if</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 &gt;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 = </a:t>
            </a:r>
            <a:r>
              <a:rPr lang="en-US" sz="1500" dirty="0">
                <a:solidFill>
                  <a:srgbClr val="6A3E3E"/>
                </a:solidFill>
                <a:effectLst/>
                <a:latin typeface="Consolas" panose="020B0609020204030204" pitchFamily="49" charset="0"/>
              </a:rPr>
              <a:t>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i</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err="1">
                <a:solidFill>
                  <a:srgbClr val="000000"/>
                </a:solidFill>
                <a:effectLst/>
                <a:latin typeface="Consolas" panose="020B0609020204030204" pitchFamily="49" charset="0"/>
              </a:rPr>
              <a:t>System.</a:t>
            </a:r>
            <a:r>
              <a:rPr lang="en-US" sz="1500" b="1" i="1" dirty="0" err="1">
                <a:solidFill>
                  <a:srgbClr val="0000C0"/>
                </a:solidFill>
                <a:effectLst/>
                <a:latin typeface="Consolas" panose="020B0609020204030204" pitchFamily="49" charset="0"/>
              </a:rPr>
              <a:t>out</a:t>
            </a:r>
            <a:r>
              <a:rPr lang="en-US" sz="1500" dirty="0" err="1">
                <a:solidFill>
                  <a:srgbClr val="000000"/>
                </a:solidFill>
                <a:effectLst/>
                <a:latin typeface="Consolas" panose="020B0609020204030204" pitchFamily="49" charset="0"/>
              </a:rPr>
              <a:t>.println</a:t>
            </a:r>
            <a:r>
              <a:rPr lang="en-US" sz="1500" dirty="0">
                <a:solidFill>
                  <a:srgbClr val="000000"/>
                </a:solidFill>
                <a:effectLst/>
                <a:latin typeface="Consolas" panose="020B0609020204030204" pitchFamily="49" charset="0"/>
              </a:rPr>
              <a:t>(</a:t>
            </a:r>
            <a:r>
              <a:rPr lang="en-US" sz="1500" dirty="0">
                <a:solidFill>
                  <a:srgbClr val="2A00FF"/>
                </a:solidFill>
                <a:effectLst/>
                <a:latin typeface="Consolas" panose="020B0609020204030204" pitchFamily="49" charset="0"/>
              </a:rPr>
              <a:t>"Employee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employeeId</a:t>
            </a:r>
            <a:r>
              <a:rPr lang="en-US" sz="1500" dirty="0">
                <a:solidFill>
                  <a:srgbClr val="000000"/>
                </a:solidFill>
                <a:effectLst/>
                <a:latin typeface="Consolas" panose="020B0609020204030204" pitchFamily="49" charset="0"/>
              </a:rPr>
              <a:t> + </a:t>
            </a:r>
            <a:r>
              <a:rPr lang="en-US" sz="1500" dirty="0">
                <a:solidFill>
                  <a:srgbClr val="2A00FF"/>
                </a:solidFill>
                <a:effectLst/>
                <a:latin typeface="Consolas" panose="020B0609020204030204" pitchFamily="49" charset="0"/>
              </a:rPr>
              <a:t>" has the highest average hours: "</a:t>
            </a:r>
            <a:r>
              <a:rPr lang="en-US" sz="1500" dirty="0">
                <a:solidFill>
                  <a:srgbClr val="000000"/>
                </a:solidFill>
                <a:effectLst/>
                <a:latin typeface="Consolas" panose="020B0609020204030204" pitchFamily="49" charset="0"/>
              </a:rPr>
              <a:t> + </a:t>
            </a:r>
            <a:r>
              <a:rPr lang="en-US" sz="1500" dirty="0" err="1">
                <a:solidFill>
                  <a:srgbClr val="6A3E3E"/>
                </a:solidFill>
                <a:effectLst/>
                <a:latin typeface="Consolas" panose="020B0609020204030204" pitchFamily="49" charset="0"/>
              </a:rPr>
              <a:t>maxAvg</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b="1" dirty="0">
                <a:solidFill>
                  <a:srgbClr val="7F0055"/>
                </a:solidFill>
                <a:effectLst/>
                <a:latin typeface="Consolas" panose="020B0609020204030204" pitchFamily="49" charset="0"/>
              </a:rPr>
              <a:t>public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static</a:t>
            </a:r>
            <a:r>
              <a:rPr lang="en-US" sz="1500" dirty="0">
                <a:solidFill>
                  <a:srgbClr val="000000"/>
                </a:solidFill>
                <a:effectLst/>
                <a:latin typeface="Consolas" panose="020B0609020204030204" pitchFamily="49" charset="0"/>
              </a:rPr>
              <a:t> </a:t>
            </a:r>
            <a:r>
              <a:rPr lang="en-US" sz="1500" b="1" dirty="0">
                <a:solidFill>
                  <a:srgbClr val="7F0055"/>
                </a:solidFill>
                <a:effectLst/>
                <a:latin typeface="Consolas" panose="020B0609020204030204" pitchFamily="49" charset="0"/>
              </a:rPr>
              <a:t>void</a:t>
            </a:r>
            <a:r>
              <a:rPr lang="en-US" sz="1500" dirty="0">
                <a:solidFill>
                  <a:srgbClr val="000000"/>
                </a:solidFill>
                <a:effectLst/>
                <a:latin typeface="Consolas" panose="020B0609020204030204" pitchFamily="49" charset="0"/>
              </a:rPr>
              <a:t> main(String[] </a:t>
            </a:r>
            <a:r>
              <a:rPr lang="en-US" sz="1500" dirty="0" err="1">
                <a:solidFill>
                  <a:srgbClr val="6A3E3E"/>
                </a:solidFill>
                <a:effectLst/>
                <a:latin typeface="Consolas" panose="020B0609020204030204" pitchFamily="49" charset="0"/>
              </a:rPr>
              <a:t>args</a:t>
            </a:r>
            <a:r>
              <a:rPr lang="en-US" sz="1500" dirty="0">
                <a:solidFill>
                  <a:srgbClr val="000000"/>
                </a:solidFill>
                <a:effectLst/>
                <a:latin typeface="Consolas" panose="020B0609020204030204" pitchFamily="49" charset="0"/>
              </a:rPr>
              <a:t>) {</a:t>
            </a:r>
          </a:p>
          <a:p>
            <a:pPr marL="0" marR="0">
              <a:spcBef>
                <a:spcPts val="0"/>
              </a:spcBef>
              <a:spcAft>
                <a:spcPts val="0"/>
              </a:spcAft>
            </a:pPr>
            <a:r>
              <a:rPr lang="en-US" sz="1500" b="1" dirty="0">
                <a:solidFill>
                  <a:srgbClr val="7F0055"/>
                </a:solidFill>
                <a:effectLst/>
                <a:latin typeface="Consolas" panose="020B0609020204030204" pitchFamily="49" charset="0"/>
              </a:rPr>
              <a:t>int</a:t>
            </a:r>
            <a:r>
              <a:rPr lang="en-US" sz="1500" dirty="0">
                <a:solidFill>
                  <a:srgbClr val="000000"/>
                </a:solidFill>
                <a:effectLst/>
                <a:latin typeface="Consolas" panose="020B0609020204030204" pitchFamily="49" charset="0"/>
              </a:rPr>
              <a:t>[][] </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 = {</a:t>
            </a:r>
          </a:p>
          <a:p>
            <a:pPr marL="0" marR="0">
              <a:spcBef>
                <a:spcPts val="0"/>
              </a:spcBef>
              <a:spcAft>
                <a:spcPts val="0"/>
              </a:spcAft>
            </a:pPr>
            <a:r>
              <a:rPr lang="en-US" sz="1500" dirty="0">
                <a:solidFill>
                  <a:srgbClr val="000000"/>
                </a:solidFill>
                <a:effectLst/>
                <a:latin typeface="Consolas" panose="020B0609020204030204" pitchFamily="49" charset="0"/>
              </a:rPr>
              <a:t>{2, 4, 3, 4, 5, 8, 8},</a:t>
            </a:r>
          </a:p>
          <a:p>
            <a:pPr marL="0" marR="0">
              <a:spcBef>
                <a:spcPts val="0"/>
              </a:spcBef>
              <a:spcAft>
                <a:spcPts val="0"/>
              </a:spcAft>
            </a:pPr>
            <a:r>
              <a:rPr lang="en-US" sz="1500" dirty="0">
                <a:solidFill>
                  <a:srgbClr val="000000"/>
                </a:solidFill>
                <a:effectLst/>
                <a:latin typeface="Consolas" panose="020B0609020204030204" pitchFamily="49" charset="0"/>
              </a:rPr>
              <a:t>{7, 3, 4, 3, 3, 4, 4},</a:t>
            </a:r>
          </a:p>
          <a:p>
            <a:pPr marL="0" marR="0">
              <a:spcBef>
                <a:spcPts val="0"/>
              </a:spcBef>
              <a:spcAft>
                <a:spcPts val="0"/>
              </a:spcAft>
            </a:pPr>
            <a:r>
              <a:rPr lang="en-US" sz="1500" dirty="0">
                <a:solidFill>
                  <a:srgbClr val="000000"/>
                </a:solidFill>
                <a:effectLst/>
                <a:latin typeface="Consolas" panose="020B0609020204030204" pitchFamily="49" charset="0"/>
              </a:rPr>
              <a:t>{3, 3, 4, 3, 3, 2, 2},</a:t>
            </a:r>
          </a:p>
          <a:p>
            <a:pPr marL="0" marR="0">
              <a:spcBef>
                <a:spcPts val="0"/>
              </a:spcBef>
              <a:spcAft>
                <a:spcPts val="0"/>
              </a:spcAft>
            </a:pPr>
            <a:r>
              <a:rPr lang="en-US" sz="1500" dirty="0">
                <a:solidFill>
                  <a:srgbClr val="000000"/>
                </a:solidFill>
                <a:effectLst/>
                <a:latin typeface="Consolas" panose="020B0609020204030204" pitchFamily="49" charset="0"/>
              </a:rPr>
              <a:t>{9, 3, 4, 7, 3, 4, 1}</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i="1" dirty="0" err="1">
                <a:solidFill>
                  <a:srgbClr val="000000"/>
                </a:solidFill>
                <a:effectLst/>
                <a:latin typeface="Consolas" panose="020B0609020204030204" pitchFamily="49" charset="0"/>
              </a:rPr>
              <a:t>findMaxAverageHours</a:t>
            </a:r>
            <a:r>
              <a:rPr lang="en-US" sz="1500" dirty="0">
                <a:solidFill>
                  <a:srgbClr val="000000"/>
                </a:solidFill>
                <a:effectLst/>
                <a:latin typeface="Consolas" panose="020B0609020204030204" pitchFamily="49" charset="0"/>
              </a:rPr>
              <a:t>(</a:t>
            </a:r>
            <a:r>
              <a:rPr lang="en-US" sz="1500" dirty="0">
                <a:solidFill>
                  <a:srgbClr val="6A3E3E"/>
                </a:solidFill>
                <a:effectLst/>
                <a:latin typeface="Consolas" panose="020B0609020204030204" pitchFamily="49" charset="0"/>
              </a:rPr>
              <a:t>hours</a:t>
            </a: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a:p>
            <a:pPr marL="0" marR="0">
              <a:spcBef>
                <a:spcPts val="0"/>
              </a:spcBef>
              <a:spcAft>
                <a:spcPts val="0"/>
              </a:spcAft>
            </a:pPr>
            <a:r>
              <a:rPr lang="en-US" sz="1500" dirty="0">
                <a:solidFill>
                  <a:srgbClr val="000000"/>
                </a:solidFill>
                <a:effectLst/>
                <a:latin typeface="Consolas" panose="020B0609020204030204" pitchFamily="49" charset="0"/>
              </a:rPr>
              <a:t>}</a:t>
            </a:r>
          </a:p>
        </p:txBody>
      </p:sp>
      <p:sp>
        <p:nvSpPr>
          <p:cNvPr id="8195" name="Slide Number Placeholder 4">
            <a:extLst>
              <a:ext uri="{FF2B5EF4-FFF2-40B4-BE49-F238E27FC236}">
                <a16:creationId xmlns:a16="http://schemas.microsoft.com/office/drawing/2014/main" id="{634F7174-A145-82F2-6508-35CD6B7633D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40</a:t>
            </a:fld>
            <a:endParaRPr lang="en-US" altLang="en-US" sz="1400"/>
          </a:p>
        </p:txBody>
      </p:sp>
      <p:sp>
        <p:nvSpPr>
          <p:cNvPr id="2" name="Rectangle 1">
            <a:extLst>
              <a:ext uri="{FF2B5EF4-FFF2-40B4-BE49-F238E27FC236}">
                <a16:creationId xmlns:a16="http://schemas.microsoft.com/office/drawing/2014/main" id="{F38080B8-83E1-80BC-0F97-0FC0ED32F618}"/>
              </a:ext>
            </a:extLst>
          </p:cNvPr>
          <p:cNvSpPr>
            <a:spLocks noChangeArrowheads="1"/>
          </p:cNvSpPr>
          <p:nvPr/>
        </p:nvSpPr>
        <p:spPr bwMode="auto">
          <a:xfrm>
            <a:off x="4572000" y="2245250"/>
            <a:ext cx="4564626"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 can see input hours array</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FDCB059B-7E23-9F65-C4A2-3C60D3BF34F9}"/>
              </a:ext>
            </a:extLst>
          </p:cNvPr>
          <p:cNvSpPr/>
          <p:nvPr/>
        </p:nvSpPr>
        <p:spPr>
          <a:xfrm>
            <a:off x="0" y="4813738"/>
            <a:ext cx="3406877" cy="102407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1">
            <a:extLst>
              <a:ext uri="{FF2B5EF4-FFF2-40B4-BE49-F238E27FC236}">
                <a16:creationId xmlns:a16="http://schemas.microsoft.com/office/drawing/2014/main" id="{C4735BB2-E5D9-CF76-BF05-0B3E746BB938}"/>
              </a:ext>
            </a:extLst>
          </p:cNvPr>
          <p:cNvSpPr>
            <a:spLocks noChangeArrowheads="1"/>
          </p:cNvSpPr>
          <p:nvPr/>
        </p:nvSpPr>
        <p:spPr bwMode="auto">
          <a:xfrm>
            <a:off x="3399503" y="4830457"/>
            <a:ext cx="5737123" cy="2031325"/>
          </a:xfrm>
          <a:prstGeom prst="rect">
            <a:avLst/>
          </a:prstGeom>
          <a:solidFill>
            <a:schemeClr val="bg1"/>
          </a:solidFill>
          <a:ln w="2857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method computes the average for each employee:</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0: (2 + 4 + 3 + 4 + 5 + 8 + 8) / 7 = 4.86</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1: (7 + 3 + 4 + 3 + 3 + 4 + 4) / 7 = 4.00</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2: (3 + 3 + 4 + 3 + 3 + 2 + 2) / 7 = 2.86</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Employee 3: (9 + 3 + 4 + 7 + 3 + 4 + 1) / 7 = 4.43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employee with the highest average hours is </a:t>
            </a: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Employee 0</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with an average of </a:t>
            </a: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4.86</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hours.</a:t>
            </a:r>
          </a:p>
        </p:txBody>
      </p:sp>
    </p:spTree>
    <p:extLst>
      <p:ext uri="{BB962C8B-B14F-4D97-AF65-F5344CB8AC3E}">
        <p14:creationId xmlns:p14="http://schemas.microsoft.com/office/powerpoint/2010/main" val="316671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8DA3-3082-7EB7-16FA-1B58BAFEE078}"/>
            </a:ext>
          </a:extLst>
        </p:cNvPr>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2415874A-028D-610B-701F-F4BE6801572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41</a:t>
            </a:fld>
            <a:endParaRPr lang="en-US" altLang="en-US" sz="1400"/>
          </a:p>
        </p:txBody>
      </p:sp>
      <p:sp>
        <p:nvSpPr>
          <p:cNvPr id="2" name="Rectangle 1">
            <a:extLst>
              <a:ext uri="{FF2B5EF4-FFF2-40B4-BE49-F238E27FC236}">
                <a16:creationId xmlns:a16="http://schemas.microsoft.com/office/drawing/2014/main" id="{51866A70-8624-BD64-4922-71A348E49959}"/>
              </a:ext>
            </a:extLst>
          </p:cNvPr>
          <p:cNvSpPr>
            <a:spLocks noChangeArrowheads="1"/>
          </p:cNvSpPr>
          <p:nvPr/>
        </p:nvSpPr>
        <p:spPr bwMode="auto">
          <a:xfrm>
            <a:off x="0" y="-37160"/>
            <a:ext cx="3905864" cy="573984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your Java file and run it by right-clicking on the file and selecting Run As &gt; Java Application. The output will display the employee ID with the highest average daily hours.</a:t>
            </a:r>
          </a:p>
        </p:txBody>
      </p:sp>
      <p:pic>
        <p:nvPicPr>
          <p:cNvPr id="9" name="Picture 8">
            <a:extLst>
              <a:ext uri="{FF2B5EF4-FFF2-40B4-BE49-F238E27FC236}">
                <a16:creationId xmlns:a16="http://schemas.microsoft.com/office/drawing/2014/main" id="{DACF78EE-F6CA-3EEE-3D27-77848236B4AA}"/>
              </a:ext>
            </a:extLst>
          </p:cNvPr>
          <p:cNvPicPr>
            <a:picLocks noChangeAspect="1"/>
          </p:cNvPicPr>
          <p:nvPr/>
        </p:nvPicPr>
        <p:blipFill>
          <a:blip r:embed="rId2"/>
          <a:srcRect r="42876" b="5125"/>
          <a:stretch/>
        </p:blipFill>
        <p:spPr>
          <a:xfrm>
            <a:off x="3905864" y="32498"/>
            <a:ext cx="5223387" cy="4879873"/>
          </a:xfrm>
          <a:prstGeom prst="rect">
            <a:avLst/>
          </a:prstGeom>
          <a:ln w="28575">
            <a:solidFill>
              <a:schemeClr val="accent1"/>
            </a:solidFill>
          </a:ln>
        </p:spPr>
      </p:pic>
      <p:pic>
        <p:nvPicPr>
          <p:cNvPr id="11" name="Picture 10">
            <a:extLst>
              <a:ext uri="{FF2B5EF4-FFF2-40B4-BE49-F238E27FC236}">
                <a16:creationId xmlns:a16="http://schemas.microsoft.com/office/drawing/2014/main" id="{EA950B75-A1EC-1DAD-6B24-6CEF950FDFBD}"/>
              </a:ext>
            </a:extLst>
          </p:cNvPr>
          <p:cNvPicPr>
            <a:picLocks noChangeAspect="1"/>
          </p:cNvPicPr>
          <p:nvPr/>
        </p:nvPicPr>
        <p:blipFill>
          <a:blip r:embed="rId3"/>
          <a:srcRect l="16774" t="53297" r="34677" b="34947"/>
          <a:stretch/>
        </p:blipFill>
        <p:spPr>
          <a:xfrm>
            <a:off x="0" y="5561695"/>
            <a:ext cx="9144000" cy="1245528"/>
          </a:xfrm>
          <a:prstGeom prst="rect">
            <a:avLst/>
          </a:prstGeom>
          <a:ln w="28575">
            <a:solidFill>
              <a:schemeClr val="accent1"/>
            </a:solidFill>
          </a:ln>
        </p:spPr>
      </p:pic>
    </p:spTree>
    <p:extLst>
      <p:ext uri="{BB962C8B-B14F-4D97-AF65-F5344CB8AC3E}">
        <p14:creationId xmlns:p14="http://schemas.microsoft.com/office/powerpoint/2010/main" val="3968502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0016-0FDF-B5A9-2379-2FBDF551CB9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E18563-B49A-6D90-5D56-88232B879D10}"/>
              </a:ext>
            </a:extLst>
          </p:cNvPr>
          <p:cNvSpPr>
            <a:spLocks noChangeArrowheads="1"/>
          </p:cNvSpPr>
          <p:nvPr/>
        </p:nvSpPr>
        <p:spPr bwMode="auto">
          <a:xfrm>
            <a:off x="0" y="733246"/>
            <a:ext cx="9144000" cy="61247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Task: Employee Work Hours Analysis </a:t>
            </a:r>
            <a:r>
              <a:rPr lang="en-US" sz="2800" dirty="0">
                <a:latin typeface="Calibri" panose="020F0502020204030204" pitchFamily="34" charset="0"/>
                <a:cs typeface="Calibri" panose="020F0502020204030204" pitchFamily="34" charset="0"/>
              </a:rPr>
              <a:t>requires you to calculate and display the employee with the highest average daily hours over a week using a 2D array.</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Star Employees and Busiest Days Task in Assessment 2</a:t>
            </a:r>
            <a:r>
              <a:rPr lang="en-US" sz="2800" dirty="0">
                <a:latin typeface="Calibri" panose="020F0502020204030204" pitchFamily="34" charset="0"/>
                <a:cs typeface="Calibri" panose="020F0502020204030204" pitchFamily="34" charset="0"/>
              </a:rPr>
              <a:t>, on the other hand, asks for finding the employee who worked the most total hours in a week (star employee) and the busiest day(s) based on total hours worked by all employees.</a:t>
            </a:r>
          </a:p>
          <a:p>
            <a:r>
              <a:rPr lang="en-US" sz="2800" b="1" dirty="0">
                <a:latin typeface="Calibri" panose="020F0502020204030204" pitchFamily="34" charset="0"/>
                <a:cs typeface="Calibri" panose="020F0502020204030204" pitchFamily="34" charset="0"/>
              </a:rPr>
              <a:t>Star Employees and Busiest Days Task in Assessment 2 </a:t>
            </a:r>
            <a:r>
              <a:rPr lang="en-US" sz="2800" dirty="0">
                <a:latin typeface="Calibri" panose="020F0502020204030204" pitchFamily="34" charset="0"/>
                <a:cs typeface="Calibri" panose="020F0502020204030204" pitchFamily="34" charset="0"/>
              </a:rPr>
              <a:t>involves additional calculations for both the total hours per employee and per day, potentially identifying multiple "star" employees and "busiest" days, unlike Task </a:t>
            </a:r>
            <a:r>
              <a:rPr lang="en-US" sz="2800" b="1" dirty="0">
                <a:latin typeface="Calibri" panose="020F0502020204030204" pitchFamily="34" charset="0"/>
                <a:cs typeface="Calibri" panose="020F0502020204030204" pitchFamily="34" charset="0"/>
              </a:rPr>
              <a:t>Employee Work Hours Analysis</a:t>
            </a:r>
            <a:r>
              <a:rPr lang="en-US" sz="2800" dirty="0">
                <a:latin typeface="Calibri" panose="020F0502020204030204" pitchFamily="34" charset="0"/>
                <a:cs typeface="Calibri" panose="020F0502020204030204" pitchFamily="34" charset="0"/>
              </a:rPr>
              <a:t>, which solely focuses on the average per day per employee.</a:t>
            </a:r>
          </a:p>
        </p:txBody>
      </p:sp>
      <p:sp>
        <p:nvSpPr>
          <p:cNvPr id="8195" name="Slide Number Placeholder 4">
            <a:extLst>
              <a:ext uri="{FF2B5EF4-FFF2-40B4-BE49-F238E27FC236}">
                <a16:creationId xmlns:a16="http://schemas.microsoft.com/office/drawing/2014/main" id="{25CEDBC6-2450-5A6E-7449-493A0FED712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42</a:t>
            </a:fld>
            <a:endParaRPr lang="en-US" altLang="en-US" sz="1400"/>
          </a:p>
        </p:txBody>
      </p:sp>
    </p:spTree>
    <p:extLst>
      <p:ext uri="{BB962C8B-B14F-4D97-AF65-F5344CB8AC3E}">
        <p14:creationId xmlns:p14="http://schemas.microsoft.com/office/powerpoint/2010/main" val="896827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A4C3-12EB-1BDD-97A1-C891EACA8366}"/>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8991C620-E0C4-FFEE-A201-241D7E0906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4D7D0EA-79C4-EAD9-EF85-BF72B0B622E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D5E0C361-D7E4-B54F-F1B7-544BD3CC4FA5}"/>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True/False Statements</a:t>
            </a:r>
            <a:endParaRPr lang="en-US" altLang="en-US" dirty="0"/>
          </a:p>
        </p:txBody>
      </p:sp>
      <p:sp>
        <p:nvSpPr>
          <p:cNvPr id="8197" name="Rectangle 3">
            <a:extLst>
              <a:ext uri="{FF2B5EF4-FFF2-40B4-BE49-F238E27FC236}">
                <a16:creationId xmlns:a16="http://schemas.microsoft.com/office/drawing/2014/main" id="{95D3F88E-7F09-2070-5E6F-F5A672F4D3D8}"/>
              </a:ext>
            </a:extLst>
          </p:cNvPr>
          <p:cNvSpPr>
            <a:spLocks noGrp="1" noChangeArrowheads="1"/>
          </p:cNvSpPr>
          <p:nvPr>
            <p:ph type="body" idx="4294967295"/>
          </p:nvPr>
        </p:nvSpPr>
        <p:spPr>
          <a:xfrm>
            <a:off x="0" y="1367270"/>
            <a:ext cx="9144000" cy="4334439"/>
          </a:xfrm>
        </p:spPr>
        <p:txBody>
          <a:bodyPr>
            <a:normAutofit/>
          </a:bodyPr>
          <a:lstStyle/>
          <a:p>
            <a:pPr marL="0" lvl="0" indent="0" eaLnBrk="0" fontAlgn="base" hangingPunct="0">
              <a:lnSpc>
                <a:spcPct val="150000"/>
              </a:lnSpc>
              <a:spcBef>
                <a:spcPct val="0"/>
              </a:spcBef>
              <a:spcAft>
                <a:spcPct val="0"/>
              </a:spcAft>
              <a:buClrTx/>
              <a:buNone/>
            </a:pPr>
            <a:r>
              <a:rPr lang="en-US" altLang="en-US" sz="2800" b="1" dirty="0">
                <a:solidFill>
                  <a:schemeClr val="tx1"/>
                </a:solidFill>
                <a:latin typeface="Calibri" panose="020F0502020204030204" pitchFamily="34" charset="0"/>
                <a:cs typeface="Calibri" panose="020F0502020204030204" pitchFamily="34" charset="0"/>
              </a:rPr>
              <a:t>The reverse() method in Java is used to reverse the contents of lists and not strings.</a:t>
            </a:r>
          </a:p>
          <a:p>
            <a:pPr eaLnBrk="0" fontAlgn="base" hangingPunct="0">
              <a:lnSpc>
                <a:spcPct val="150000"/>
              </a:lnSpc>
              <a:spcBef>
                <a:spcPct val="0"/>
              </a:spcBef>
              <a:spcAft>
                <a:spcPct val="0"/>
              </a:spcAft>
              <a:buClrTx/>
            </a:pPr>
            <a:r>
              <a:rPr lang="en-US" altLang="en-US" sz="2800" dirty="0">
                <a:solidFill>
                  <a:schemeClr val="tx1"/>
                </a:solidFill>
                <a:latin typeface="Calibri" panose="020F0502020204030204" pitchFamily="34" charset="0"/>
                <a:cs typeface="Calibri" panose="020F0502020204030204" pitchFamily="34" charset="0"/>
              </a:rPr>
              <a:t>True (Strings need to be converted to StringBuilder or </a:t>
            </a:r>
            <a:r>
              <a:rPr lang="en-US" altLang="en-US" sz="2800" dirty="0" err="1">
                <a:solidFill>
                  <a:schemeClr val="tx1"/>
                </a:solidFill>
                <a:latin typeface="Calibri" panose="020F0502020204030204" pitchFamily="34" charset="0"/>
                <a:cs typeface="Calibri" panose="020F0502020204030204" pitchFamily="34" charset="0"/>
              </a:rPr>
              <a:t>StringBuffer</a:t>
            </a:r>
            <a:r>
              <a:rPr lang="en-US" altLang="en-US" sz="2800" dirty="0">
                <a:solidFill>
                  <a:schemeClr val="tx1"/>
                </a:solidFill>
                <a:latin typeface="Calibri" panose="020F0502020204030204" pitchFamily="34" charset="0"/>
                <a:cs typeface="Calibri" panose="020F0502020204030204" pitchFamily="34" charset="0"/>
              </a:rPr>
              <a:t> to use the reverse() method).</a:t>
            </a:r>
          </a:p>
          <a:p>
            <a:pPr marL="0" lvl="0" indent="0" eaLnBrk="0" fontAlgn="base" hangingPunct="0">
              <a:lnSpc>
                <a:spcPct val="150000"/>
              </a:lnSpc>
              <a:spcBef>
                <a:spcPct val="0"/>
              </a:spcBef>
              <a:spcAft>
                <a:spcPct val="0"/>
              </a:spcAft>
              <a:buClrTx/>
              <a:buNone/>
            </a:pPr>
            <a:endParaRPr lang="en-US" alt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841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Effect transition="in" filter="fade">
                                      <p:cBhvr>
                                        <p:cTn id="7" dur="1000"/>
                                        <p:tgtEl>
                                          <p:spTgt spid="8197">
                                            <p:txEl>
                                              <p:pRg st="1" end="1"/>
                                            </p:txEl>
                                          </p:spTgt>
                                        </p:tgtEl>
                                      </p:cBhvr>
                                    </p:animEffect>
                                    <p:anim calcmode="lin" valueType="num">
                                      <p:cBhvr>
                                        <p:cTn id="8" dur="1000" fill="hold"/>
                                        <p:tgtEl>
                                          <p:spTgt spid="819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19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59B7-348C-8EBA-D1A7-FB6E7DD7A3E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B282C71B-50F2-E310-BA49-F414C4BD959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C24E9493-BB2E-737D-36F1-1F50A0A9574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8BD75AC-2301-0C9A-35F1-F32789206643}"/>
              </a:ext>
            </a:extLst>
          </p:cNvPr>
          <p:cNvSpPr>
            <a:spLocks noGrp="1" noChangeArrowheads="1"/>
          </p:cNvSpPr>
          <p:nvPr>
            <p:ph type="title" idx="4294967295"/>
          </p:nvPr>
        </p:nvSpPr>
        <p:spPr>
          <a:xfrm>
            <a:off x="228600" y="101308"/>
            <a:ext cx="7772400" cy="457200"/>
          </a:xfrm>
        </p:spPr>
        <p:txBody>
          <a:bodyPr>
            <a:normAutofit fontScale="90000"/>
          </a:bodyPr>
          <a:lstStyle/>
          <a:p>
            <a:r>
              <a:rPr lang="en-US" dirty="0"/>
              <a:t>True/False Statements</a:t>
            </a:r>
            <a:endParaRPr lang="en-US" altLang="en-US" dirty="0"/>
          </a:p>
        </p:txBody>
      </p:sp>
      <p:sp>
        <p:nvSpPr>
          <p:cNvPr id="8197" name="Rectangle 3">
            <a:extLst>
              <a:ext uri="{FF2B5EF4-FFF2-40B4-BE49-F238E27FC236}">
                <a16:creationId xmlns:a16="http://schemas.microsoft.com/office/drawing/2014/main" id="{2638E4C2-35F6-9812-3246-71440ACB057C}"/>
              </a:ext>
            </a:extLst>
          </p:cNvPr>
          <p:cNvSpPr>
            <a:spLocks noGrp="1" noChangeArrowheads="1"/>
          </p:cNvSpPr>
          <p:nvPr>
            <p:ph type="body" idx="4294967295"/>
          </p:nvPr>
        </p:nvSpPr>
        <p:spPr>
          <a:xfrm>
            <a:off x="0" y="1367270"/>
            <a:ext cx="9144000" cy="4334439"/>
          </a:xfrm>
        </p:spPr>
        <p:txBody>
          <a:bodyPr>
            <a:normAutofit/>
          </a:bodyPr>
          <a:lstStyle/>
          <a:p>
            <a:pPr>
              <a:lnSpc>
                <a:spcPct val="150000"/>
              </a:lnSpc>
            </a:pPr>
            <a:r>
              <a:rPr lang="en-US" sz="2800" b="1" dirty="0">
                <a:latin typeface="Calibri" panose="020F0502020204030204" pitchFamily="34" charset="0"/>
                <a:cs typeface="Calibri" panose="020F0502020204030204" pitchFamily="34" charset="0"/>
              </a:rPr>
              <a:t>Encapsulation in Java is strictly enforced by making all member variables public.</a:t>
            </a:r>
          </a:p>
          <a:p>
            <a:pPr>
              <a:lnSpc>
                <a:spcPct val="150000"/>
              </a:lnSpc>
            </a:pPr>
            <a:r>
              <a:rPr lang="en-US" sz="2800" dirty="0">
                <a:latin typeface="Calibri" panose="020F0502020204030204" pitchFamily="34" charset="0"/>
                <a:cs typeface="Calibri" panose="020F0502020204030204" pitchFamily="34" charset="0"/>
              </a:rPr>
              <a:t>False (Encapsulation is enforced by making members private and providing public getters and setters).</a:t>
            </a:r>
          </a:p>
        </p:txBody>
      </p:sp>
    </p:spTree>
    <p:extLst>
      <p:ext uri="{BB962C8B-B14F-4D97-AF65-F5344CB8AC3E}">
        <p14:creationId xmlns:p14="http://schemas.microsoft.com/office/powerpoint/2010/main" val="33803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7">
                                            <p:txEl>
                                              <p:pRg st="1" end="1"/>
                                            </p:txEl>
                                          </p:spTgt>
                                        </p:tgtEl>
                                        <p:attrNameLst>
                                          <p:attrName>style.visibility</p:attrName>
                                        </p:attrNameLst>
                                      </p:cBhvr>
                                      <p:to>
                                        <p:strVal val="visible"/>
                                      </p:to>
                                    </p:set>
                                    <p:anim calcmode="lin" valueType="num">
                                      <p:cBhvr additive="base">
                                        <p:cTn id="7"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1875-284E-2A40-A578-89BE9FB0C1A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8EB00A8-8D68-4FBE-B9C9-F8AA40AE9EB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71EBE99-DDD3-31D6-383B-8D7A6997A6C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EE4868B-EDE0-9F32-81F8-692C2B51AC22}"/>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3BFC315-0D96-B0B3-4FAC-276585303047}"/>
              </a:ext>
            </a:extLst>
          </p:cNvPr>
          <p:cNvSpPr>
            <a:spLocks noGrp="1" noChangeArrowheads="1"/>
          </p:cNvSpPr>
          <p:nvPr>
            <p:ph type="body" idx="4294967295"/>
          </p:nvPr>
        </p:nvSpPr>
        <p:spPr>
          <a:xfrm>
            <a:off x="1" y="1229709"/>
            <a:ext cx="9040760" cy="4923283"/>
          </a:xfrm>
        </p:spPr>
        <p:txBody>
          <a:bodyPr>
            <a:noAutofit/>
          </a:bodyPr>
          <a:lstStyle/>
          <a:p>
            <a:pPr marL="0" indent="0">
              <a:lnSpc>
                <a:spcPct val="150000"/>
              </a:lnSpc>
              <a:buNone/>
            </a:pPr>
            <a:r>
              <a:rPr lang="en-US" sz="2800" b="1" dirty="0">
                <a:latin typeface="Calibri" panose="020F0502020204030204" pitchFamily="34" charset="0"/>
                <a:cs typeface="Calibri" panose="020F0502020204030204" pitchFamily="34" charset="0"/>
              </a:rPr>
              <a:t>Sample Assignment:</a:t>
            </a:r>
            <a:endParaRPr lang="en-US" sz="28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Task</a:t>
            </a:r>
            <a:r>
              <a:rPr lang="en-US" sz="2800" dirty="0">
                <a:latin typeface="Calibri" panose="020F0502020204030204" pitchFamily="34" charset="0"/>
                <a:cs typeface="Calibri" panose="020F0502020204030204" pitchFamily="34" charset="0"/>
              </a:rPr>
              <a:t>: Create a Java program to process a list of ages and display statistics.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Requirements</a:t>
            </a:r>
            <a:r>
              <a:rPr lang="en-US" sz="2800" dirty="0">
                <a:latin typeface="Calibri" panose="020F0502020204030204" pitchFamily="34" charset="0"/>
                <a:cs typeface="Calibri" panose="020F0502020204030204" pitchFamily="34" charset="0"/>
              </a:rPr>
              <a:t>:</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Methods to calculate the maximum, minimum, and average ages.</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Display the sorted list of ages.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342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4CE7-5DDF-EC27-621E-3314EDD9CF50}"/>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0E55A277-CDD7-D6BB-186F-3C2AB1A296F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3CE4911E-0DF1-8110-F39E-D9CDB9664C9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42178B3B-7C2C-7E0A-B69F-8DDD4B7155C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BCE54D05-DE84-ED23-9B99-C3E1DE719F67}"/>
              </a:ext>
            </a:extLst>
          </p:cNvPr>
          <p:cNvSpPr>
            <a:spLocks noGrp="1" noChangeArrowheads="1"/>
          </p:cNvSpPr>
          <p:nvPr>
            <p:ph type="body" idx="4294967295"/>
          </p:nvPr>
        </p:nvSpPr>
        <p:spPr>
          <a:xfrm>
            <a:off x="0" y="1229709"/>
            <a:ext cx="3646449" cy="4524319"/>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the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by navigating to File &gt; New &gt; Java Project.</a:t>
            </a:r>
          </a:p>
        </p:txBody>
      </p:sp>
      <p:pic>
        <p:nvPicPr>
          <p:cNvPr id="4" name="Picture 3">
            <a:extLst>
              <a:ext uri="{FF2B5EF4-FFF2-40B4-BE49-F238E27FC236}">
                <a16:creationId xmlns:a16="http://schemas.microsoft.com/office/drawing/2014/main" id="{75D12ADD-94AB-59C0-138A-24FF77495048}"/>
              </a:ext>
            </a:extLst>
          </p:cNvPr>
          <p:cNvPicPr>
            <a:picLocks noChangeAspect="1"/>
          </p:cNvPicPr>
          <p:nvPr/>
        </p:nvPicPr>
        <p:blipFill>
          <a:blip r:embed="rId2"/>
          <a:srcRect r="64024" b="35366"/>
          <a:stretch/>
        </p:blipFill>
        <p:spPr>
          <a:xfrm>
            <a:off x="3646449" y="1229710"/>
            <a:ext cx="5504056" cy="5562361"/>
          </a:xfrm>
          <a:prstGeom prst="rect">
            <a:avLst/>
          </a:prstGeom>
        </p:spPr>
      </p:pic>
      <p:sp>
        <p:nvSpPr>
          <p:cNvPr id="5" name="Rectangle: Rounded Corners 4">
            <a:extLst>
              <a:ext uri="{FF2B5EF4-FFF2-40B4-BE49-F238E27FC236}">
                <a16:creationId xmlns:a16="http://schemas.microsoft.com/office/drawing/2014/main" id="{CB24CB15-2842-1707-4594-95ABB04516CE}"/>
              </a:ext>
            </a:extLst>
          </p:cNvPr>
          <p:cNvSpPr/>
          <p:nvPr/>
        </p:nvSpPr>
        <p:spPr>
          <a:xfrm>
            <a:off x="3646449" y="1694985"/>
            <a:ext cx="5497551" cy="20072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861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AC27-40F6-57D7-068D-B8C54C3A68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D52FA6-B2FF-382A-9B40-8D04E4826991}"/>
              </a:ext>
            </a:extLst>
          </p:cNvPr>
          <p:cNvPicPr>
            <a:picLocks noChangeAspect="1"/>
          </p:cNvPicPr>
          <p:nvPr/>
        </p:nvPicPr>
        <p:blipFill>
          <a:blip r:embed="rId2"/>
          <a:srcRect l="22561" r="22561" b="7241"/>
          <a:stretch/>
        </p:blipFill>
        <p:spPr>
          <a:xfrm>
            <a:off x="3564673" y="1106347"/>
            <a:ext cx="5497551" cy="5226941"/>
          </a:xfrm>
          <a:prstGeom prst="rect">
            <a:avLst/>
          </a:prstGeom>
        </p:spPr>
      </p:pic>
      <p:sp>
        <p:nvSpPr>
          <p:cNvPr id="8194" name="Slide Number Placeholder 2">
            <a:extLst>
              <a:ext uri="{FF2B5EF4-FFF2-40B4-BE49-F238E27FC236}">
                <a16:creationId xmlns:a16="http://schemas.microsoft.com/office/drawing/2014/main" id="{70041126-DAD5-64DE-9D80-2219A946BE0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5C66635D-0EE2-75B8-1419-1BC9A5E74620}"/>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6B1BCEC-74A3-5CE2-2AF0-5C5E397DDA5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55BAD0D5-CD0D-97D1-1EC9-0931E284CCEF}"/>
              </a:ext>
            </a:extLst>
          </p:cNvPr>
          <p:cNvSpPr>
            <a:spLocks noGrp="1" noChangeArrowheads="1"/>
          </p:cNvSpPr>
          <p:nvPr>
            <p:ph type="body" idx="4294967295"/>
          </p:nvPr>
        </p:nvSpPr>
        <p:spPr>
          <a:xfrm>
            <a:off x="0" y="1229709"/>
            <a:ext cx="3646449" cy="4524319"/>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the Eclipse IDE.</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Java project by navigating to File &gt; New &gt; Java Project.</a:t>
            </a:r>
          </a:p>
        </p:txBody>
      </p:sp>
      <p:sp>
        <p:nvSpPr>
          <p:cNvPr id="5" name="Rectangle: Rounded Corners 4">
            <a:extLst>
              <a:ext uri="{FF2B5EF4-FFF2-40B4-BE49-F238E27FC236}">
                <a16:creationId xmlns:a16="http://schemas.microsoft.com/office/drawing/2014/main" id="{62F05DE4-1C67-1C7C-F2A4-430168B5FA02}"/>
              </a:ext>
            </a:extLst>
          </p:cNvPr>
          <p:cNvSpPr/>
          <p:nvPr/>
        </p:nvSpPr>
        <p:spPr>
          <a:xfrm>
            <a:off x="3635299" y="1873403"/>
            <a:ext cx="5274526" cy="22302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317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4F425-27FC-163B-B209-9A8023E9EF2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2D73154-127F-D071-0B71-61ED899FA7F8}"/>
              </a:ext>
            </a:extLst>
          </p:cNvPr>
          <p:cNvPicPr>
            <a:picLocks noChangeAspect="1"/>
          </p:cNvPicPr>
          <p:nvPr/>
        </p:nvPicPr>
        <p:blipFill>
          <a:blip r:embed="rId2"/>
          <a:srcRect l="4025" t="18763" r="58536" b="5447"/>
          <a:stretch/>
        </p:blipFill>
        <p:spPr>
          <a:xfrm>
            <a:off x="4259767" y="1315844"/>
            <a:ext cx="4884234" cy="5561757"/>
          </a:xfrm>
          <a:prstGeom prst="rect">
            <a:avLst/>
          </a:prstGeom>
        </p:spPr>
      </p:pic>
      <p:sp>
        <p:nvSpPr>
          <p:cNvPr id="8194" name="Slide Number Placeholder 2">
            <a:extLst>
              <a:ext uri="{FF2B5EF4-FFF2-40B4-BE49-F238E27FC236}">
                <a16:creationId xmlns:a16="http://schemas.microsoft.com/office/drawing/2014/main" id="{D294C6CD-559B-462F-00F4-4FC7FC0BF1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66731606-304C-6AEC-3946-18DFFB835B6B}"/>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CBBC44DD-9632-0350-AB12-2DFD23784E8F}"/>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3D98215-4576-AB0C-CA4B-59C2B71CDE9B}"/>
              </a:ext>
            </a:extLst>
          </p:cNvPr>
          <p:cNvSpPr>
            <a:spLocks noGrp="1" noChangeArrowheads="1"/>
          </p:cNvSpPr>
          <p:nvPr>
            <p:ph type="body" idx="4294967295"/>
          </p:nvPr>
        </p:nvSpPr>
        <p:spPr>
          <a:xfrm>
            <a:off x="0" y="1229709"/>
            <a:ext cx="3646449" cy="5103579"/>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your project,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to select the checkbox to create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BF8091F5-4E0F-C81F-8D15-22D5D91E8F4D}"/>
              </a:ext>
            </a:extLst>
          </p:cNvPr>
          <p:cNvSpPr/>
          <p:nvPr/>
        </p:nvSpPr>
        <p:spPr>
          <a:xfrm>
            <a:off x="7437863" y="2085277"/>
            <a:ext cx="1752600" cy="16727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43725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60A2-5EEA-51BA-FCD3-789E3945B4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C53AA7-5074-60BF-5DDD-8B77386863D5}"/>
              </a:ext>
            </a:extLst>
          </p:cNvPr>
          <p:cNvPicPr>
            <a:picLocks noChangeAspect="1"/>
          </p:cNvPicPr>
          <p:nvPr/>
        </p:nvPicPr>
        <p:blipFill>
          <a:blip r:embed="rId2"/>
          <a:srcRect l="30121" r="30001" b="27778"/>
          <a:stretch/>
        </p:blipFill>
        <p:spPr>
          <a:xfrm>
            <a:off x="3646449" y="1229708"/>
            <a:ext cx="5497551" cy="5600523"/>
          </a:xfrm>
          <a:prstGeom prst="rect">
            <a:avLst/>
          </a:prstGeom>
        </p:spPr>
      </p:pic>
      <p:sp>
        <p:nvSpPr>
          <p:cNvPr id="8194" name="Slide Number Placeholder 2">
            <a:extLst>
              <a:ext uri="{FF2B5EF4-FFF2-40B4-BE49-F238E27FC236}">
                <a16:creationId xmlns:a16="http://schemas.microsoft.com/office/drawing/2014/main" id="{E00A39F8-1859-0308-03BA-2D468B4D3F0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7B947A6-C713-76FE-2565-CA66D9320B42}"/>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3983CE0-88C8-EB22-B7B1-FFA1A8E6D7C2}"/>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9BF3D532-915E-E549-DF06-90AC5150087C}"/>
              </a:ext>
            </a:extLst>
          </p:cNvPr>
          <p:cNvSpPr>
            <a:spLocks noGrp="1" noChangeArrowheads="1"/>
          </p:cNvSpPr>
          <p:nvPr>
            <p:ph type="body" idx="4294967295"/>
          </p:nvPr>
        </p:nvSpPr>
        <p:spPr>
          <a:xfrm>
            <a:off x="0" y="1229709"/>
            <a:ext cx="3646449" cy="5103579"/>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your project, 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and select New &gt; Class.</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to select the checkbox to create the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a:t>
            </a:r>
          </a:p>
        </p:txBody>
      </p:sp>
      <p:sp>
        <p:nvSpPr>
          <p:cNvPr id="5" name="Rectangle: Rounded Corners 4">
            <a:extLst>
              <a:ext uri="{FF2B5EF4-FFF2-40B4-BE49-F238E27FC236}">
                <a16:creationId xmlns:a16="http://schemas.microsoft.com/office/drawing/2014/main" id="{DC2BD34E-704A-C4A7-12AD-AE5B8A199D4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5279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A7AE5-CE94-0C39-372F-7CB5FA2EEF22}"/>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50B7857F-DBF1-F8D6-63EA-E3CF879896E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5</a:t>
            </a:fld>
            <a:endParaRPr lang="en-US" altLang="en-US" sz="1400"/>
          </a:p>
        </p:txBody>
      </p:sp>
      <p:sp>
        <p:nvSpPr>
          <p:cNvPr id="8195" name="Slide Number Placeholder 4">
            <a:extLst>
              <a:ext uri="{FF2B5EF4-FFF2-40B4-BE49-F238E27FC236}">
                <a16:creationId xmlns:a16="http://schemas.microsoft.com/office/drawing/2014/main" id="{CB4E5A2C-935C-3ED7-01EA-0856842B9CB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5</a:t>
            </a:fld>
            <a:endParaRPr lang="en-US" altLang="en-US" sz="1400"/>
          </a:p>
        </p:txBody>
      </p:sp>
      <p:sp>
        <p:nvSpPr>
          <p:cNvPr id="8197" name="Rectangle 3">
            <a:extLst>
              <a:ext uri="{FF2B5EF4-FFF2-40B4-BE49-F238E27FC236}">
                <a16:creationId xmlns:a16="http://schemas.microsoft.com/office/drawing/2014/main" id="{5E6940A4-FC46-D291-3E5E-67827469F4A5}"/>
              </a:ext>
            </a:extLst>
          </p:cNvPr>
          <p:cNvSpPr>
            <a:spLocks noGrp="1" noChangeArrowheads="1"/>
          </p:cNvSpPr>
          <p:nvPr>
            <p:ph type="body" idx="4294967295"/>
          </p:nvPr>
        </p:nvSpPr>
        <p:spPr>
          <a:xfrm>
            <a:off x="0" y="729155"/>
            <a:ext cx="9144000" cy="2056086"/>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Eclipse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Launch Eclipse IDE on your system.</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Create a new project by going to File &gt; New &gt; Java Project.</a:t>
            </a:r>
          </a:p>
        </p:txBody>
      </p:sp>
      <p:pic>
        <p:nvPicPr>
          <p:cNvPr id="4" name="Picture 3">
            <a:extLst>
              <a:ext uri="{FF2B5EF4-FFF2-40B4-BE49-F238E27FC236}">
                <a16:creationId xmlns:a16="http://schemas.microsoft.com/office/drawing/2014/main" id="{63F2A1F9-6332-BD50-4A98-D81452C837BC}"/>
              </a:ext>
            </a:extLst>
          </p:cNvPr>
          <p:cNvPicPr>
            <a:picLocks noChangeAspect="1"/>
          </p:cNvPicPr>
          <p:nvPr/>
        </p:nvPicPr>
        <p:blipFill>
          <a:blip r:embed="rId2"/>
          <a:srcRect b="35952"/>
          <a:stretch/>
        </p:blipFill>
        <p:spPr>
          <a:xfrm>
            <a:off x="0" y="2707070"/>
            <a:ext cx="9144000" cy="3294336"/>
          </a:xfrm>
          <a:prstGeom prst="rect">
            <a:avLst/>
          </a:prstGeom>
        </p:spPr>
      </p:pic>
      <p:sp>
        <p:nvSpPr>
          <p:cNvPr id="5" name="Rectangle: Rounded Corners 4">
            <a:extLst>
              <a:ext uri="{FF2B5EF4-FFF2-40B4-BE49-F238E27FC236}">
                <a16:creationId xmlns:a16="http://schemas.microsoft.com/office/drawing/2014/main" id="{FC9D4A96-0145-309E-1B00-DCA108837E1F}"/>
              </a:ext>
            </a:extLst>
          </p:cNvPr>
          <p:cNvSpPr/>
          <p:nvPr/>
        </p:nvSpPr>
        <p:spPr>
          <a:xfrm>
            <a:off x="0" y="2966079"/>
            <a:ext cx="3300248" cy="15549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7465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008B-D04F-E2BB-1786-B9426088BF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002AFE-3DB6-E2E2-D776-C74BAFCF05E1}"/>
              </a:ext>
            </a:extLst>
          </p:cNvPr>
          <p:cNvPicPr>
            <a:picLocks noChangeAspect="1"/>
          </p:cNvPicPr>
          <p:nvPr/>
        </p:nvPicPr>
        <p:blipFill>
          <a:blip r:embed="rId2"/>
          <a:srcRect l="30121" r="30001" b="27778"/>
          <a:stretch/>
        </p:blipFill>
        <p:spPr>
          <a:xfrm>
            <a:off x="3646449" y="1229708"/>
            <a:ext cx="5497551" cy="5600523"/>
          </a:xfrm>
          <a:prstGeom prst="rect">
            <a:avLst/>
          </a:prstGeom>
        </p:spPr>
      </p:pic>
      <p:sp>
        <p:nvSpPr>
          <p:cNvPr id="8194" name="Slide Number Placeholder 2">
            <a:extLst>
              <a:ext uri="{FF2B5EF4-FFF2-40B4-BE49-F238E27FC236}">
                <a16:creationId xmlns:a16="http://schemas.microsoft.com/office/drawing/2014/main" id="{E1146AEE-6B81-8E4D-23DE-D0A22264039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8F8A866-0DC7-C0CD-8A94-2DEAE41D6C6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2E9C302-62F5-575C-A80F-5C75D17C5921}"/>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8197" name="Rectangle 3">
            <a:extLst>
              <a:ext uri="{FF2B5EF4-FFF2-40B4-BE49-F238E27FC236}">
                <a16:creationId xmlns:a16="http://schemas.microsoft.com/office/drawing/2014/main" id="{0148F632-9FAD-14B3-39A7-0D83251A9EC5}"/>
              </a:ext>
            </a:extLst>
          </p:cNvPr>
          <p:cNvSpPr>
            <a:spLocks noGrp="1" noChangeArrowheads="1"/>
          </p:cNvSpPr>
          <p:nvPr>
            <p:ph type="body" idx="4294967295"/>
          </p:nvPr>
        </p:nvSpPr>
        <p:spPr>
          <a:xfrm>
            <a:off x="0" y="1229709"/>
            <a:ext cx="3646449" cy="5103579"/>
          </a:xfrm>
        </p:spPr>
        <p:txBody>
          <a:bodyPr>
            <a:noAutofit/>
          </a:bodyPr>
          <a:lstStyle/>
          <a:p>
            <a:pPr marL="0" indent="0">
              <a:buNone/>
            </a:pPr>
            <a:r>
              <a:rPr lang="en-US" sz="2800" b="1" dirty="0">
                <a:latin typeface="Calibri" panose="020F0502020204030204" pitchFamily="34" charset="0"/>
                <a:cs typeface="Calibri" panose="020F0502020204030204" pitchFamily="34" charset="0"/>
              </a:rPr>
              <a:t>3. Implement Age Processing Methods</a:t>
            </a:r>
            <a:r>
              <a:rPr lang="en-US" sz="2800" dirty="0">
                <a:latin typeface="Calibri" panose="020F0502020204030204" pitchFamily="34" charset="0"/>
                <a:cs typeface="Calibri" panose="020F0502020204030204" pitchFamily="34" charset="0"/>
              </a:rPr>
              <a:t>:</a:t>
            </a: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Inside the class, implement the methods to handle age data: getting ages, finding maximum, minimum, and average ages, and displaying them sorted.</a:t>
            </a:r>
          </a:p>
        </p:txBody>
      </p:sp>
      <p:sp>
        <p:nvSpPr>
          <p:cNvPr id="5" name="Rectangle: Rounded Corners 4">
            <a:extLst>
              <a:ext uri="{FF2B5EF4-FFF2-40B4-BE49-F238E27FC236}">
                <a16:creationId xmlns:a16="http://schemas.microsoft.com/office/drawing/2014/main" id="{37505AD5-6753-F260-6F97-76595BB0ADF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83064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A742-5775-6AC9-BE00-D0B15FC766BB}"/>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12E2CE5E-A490-89FA-CE79-9C87F9EC72C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C67151D-FEE9-123F-37FC-A58C7224BD2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B746FDA3-51A7-5E0D-553A-D59873B60BD3}"/>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B217A388-50DC-0663-A23F-E03E7DEE7242}"/>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CDDC844-9570-F8CE-CB92-4B633F1BF876}"/>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FCFFC504-D778-2B05-DBB6-1DCCA739E092}"/>
              </a:ext>
            </a:extLst>
          </p:cNvPr>
          <p:cNvSpPr>
            <a:spLocks noGrp="1" noChangeArrowheads="1"/>
          </p:cNvSpPr>
          <p:nvPr>
            <p:ph type="body" idx="4294967295"/>
          </p:nvPr>
        </p:nvSpPr>
        <p:spPr>
          <a:xfrm>
            <a:off x="6120581" y="-12059"/>
            <a:ext cx="3101477" cy="4303839"/>
          </a:xfrm>
          <a:ln>
            <a:solidFill>
              <a:schemeClr val="accent1"/>
            </a:solidFill>
          </a:ln>
        </p:spPr>
        <p:txBody>
          <a:bodyPr>
            <a:noAutofit/>
          </a:bodyPr>
          <a:lstStyle/>
          <a:p>
            <a:pPr marL="0" indent="0">
              <a:buNone/>
            </a:pPr>
            <a:r>
              <a:rPr lang="en-US" sz="2800" dirty="0">
                <a:latin typeface="Calibri" panose="020F0502020204030204" pitchFamily="34" charset="0"/>
                <a:cs typeface="Calibri" panose="020F0502020204030204" pitchFamily="34" charset="0"/>
              </a:rPr>
              <a:t>The code processes a list of ages by calculating and displaying various statistics, such as the maximum, minimum, and average age, and it also sorts the list before displaying it.</a:t>
            </a:r>
          </a:p>
        </p:txBody>
      </p:sp>
    </p:spTree>
    <p:extLst>
      <p:ext uri="{BB962C8B-B14F-4D97-AF65-F5344CB8AC3E}">
        <p14:creationId xmlns:p14="http://schemas.microsoft.com/office/powerpoint/2010/main" val="204118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3C11-7512-19C8-F155-4C26FC82FE9C}"/>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F070FE83-9D1B-96C8-98E8-3241202C932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3B627E5-6201-B52D-D1E6-65762938EDA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0358791C-27DF-2B4F-0F3A-6A91A7E09265}"/>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63417BD7-D10C-0015-0351-0BAA49CC0C6A}"/>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FF5E31D-5C14-D9DD-E541-FDBB6DD828EA}"/>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90C9B2FA-CBC0-DF7E-18B2-EDD22C31973F}"/>
              </a:ext>
            </a:extLst>
          </p:cNvPr>
          <p:cNvSpPr>
            <a:spLocks noGrp="1" noChangeArrowheads="1"/>
          </p:cNvSpPr>
          <p:nvPr>
            <p:ph type="body" idx="4294967295"/>
          </p:nvPr>
        </p:nvSpPr>
        <p:spPr>
          <a:xfrm>
            <a:off x="6120581" y="-12058"/>
            <a:ext cx="3101477" cy="3566420"/>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belongs to the package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helps organize the class logically.</a:t>
            </a:r>
          </a:p>
        </p:txBody>
      </p:sp>
    </p:spTree>
    <p:extLst>
      <p:ext uri="{BB962C8B-B14F-4D97-AF65-F5344CB8AC3E}">
        <p14:creationId xmlns:p14="http://schemas.microsoft.com/office/powerpoint/2010/main" val="2162922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22187-D26F-640C-5340-E54F6AC457F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1FA506F3-0766-8D2D-E62E-35A497CAC27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2847719B-EA15-B2B0-DC64-1F87D5C957C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9605858A-DC73-19C7-5FC9-DEE49E4D340B}"/>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6D5578D4-709E-EAEF-0B09-0C0C50FAA4B8}"/>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C7D37C6-63E3-ED80-3C07-DE80EBA0DA74}"/>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086DDE02-23A3-7F69-4791-EA247485C037}"/>
              </a:ext>
            </a:extLst>
          </p:cNvPr>
          <p:cNvSpPr>
            <a:spLocks noGrp="1" noChangeArrowheads="1"/>
          </p:cNvSpPr>
          <p:nvPr>
            <p:ph type="body" idx="4294967295"/>
          </p:nvPr>
        </p:nvSpPr>
        <p:spPr>
          <a:xfrm>
            <a:off x="6076335" y="-12058"/>
            <a:ext cx="3145724" cy="4200600"/>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Imports:</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code imports two classes:</a:t>
            </a:r>
          </a:p>
          <a:p>
            <a:pPr marL="889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used to store a list of integers (ages).</a:t>
            </a:r>
          </a:p>
          <a:p>
            <a:pPr marL="88900" marR="0" lvl="1" indent="176213"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Collections: This class provides utility methods for operating on collections like sorting, finding max/min values, etc.</a:t>
            </a:r>
          </a:p>
        </p:txBody>
      </p:sp>
    </p:spTree>
    <p:extLst>
      <p:ext uri="{BB962C8B-B14F-4D97-AF65-F5344CB8AC3E}">
        <p14:creationId xmlns:p14="http://schemas.microsoft.com/office/powerpoint/2010/main" val="228751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FCB6A-D03A-756F-85DD-8D7FF013C51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4A1CA894-2531-62CE-7F29-219EC084840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B7EF489-BEAC-4C19-D632-4C274FE413D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1188124-3F2F-95F6-000E-991F7BB19FE8}"/>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705181C3-519C-8BEB-AB45-4472104960AB}"/>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F999158C-7927-53FF-19B7-D614D684AF79}"/>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E1C7D503-5C1E-0CFF-2881-E6762127426B}"/>
              </a:ext>
            </a:extLst>
          </p:cNvPr>
          <p:cNvSpPr>
            <a:spLocks noGrp="1" noChangeArrowheads="1"/>
          </p:cNvSpPr>
          <p:nvPr>
            <p:ph type="body" idx="4294967295"/>
          </p:nvPr>
        </p:nvSpPr>
        <p:spPr>
          <a:xfrm>
            <a:off x="6076335" y="-12058"/>
            <a:ext cx="3145724" cy="2327555"/>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AgeProcessor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contains methods for handling age data.</a:t>
            </a:r>
          </a:p>
        </p:txBody>
      </p:sp>
    </p:spTree>
    <p:extLst>
      <p:ext uri="{BB962C8B-B14F-4D97-AF65-F5344CB8AC3E}">
        <p14:creationId xmlns:p14="http://schemas.microsoft.com/office/powerpoint/2010/main" val="2055765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9A30-D221-A3E8-6ADF-51F00D0DDB37}"/>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D25B352-6209-ACFF-2284-015D5B1715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A5F4DE29-636D-841D-7EAC-D0D38ACCF16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67973F5-540D-FE5D-9C78-4F2A8DBDA3C1}"/>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D7B9CFB2-8812-F45B-7842-BD1A10B1E9CF}"/>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D920ED8B-D98C-329F-6994-082264DBE93B}"/>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F191C4F7-A09A-4B07-F0A3-FB32A71737DC}"/>
              </a:ext>
            </a:extLst>
          </p:cNvPr>
          <p:cNvSpPr>
            <a:spLocks noGrp="1" noChangeArrowheads="1"/>
          </p:cNvSpPr>
          <p:nvPr>
            <p:ph type="body" idx="4294967295"/>
          </p:nvPr>
        </p:nvSpPr>
        <p:spPr>
          <a:xfrm>
            <a:off x="5043948" y="-12057"/>
            <a:ext cx="4178111" cy="2563528"/>
          </a:xfrm>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creates an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that holds a set of ages (23, 45, and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returns this list of ages to be processed further.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[23, 45, 30]</a:t>
            </a:r>
          </a:p>
        </p:txBody>
      </p:sp>
    </p:spTree>
    <p:extLst>
      <p:ext uri="{BB962C8B-B14F-4D97-AF65-F5344CB8AC3E}">
        <p14:creationId xmlns:p14="http://schemas.microsoft.com/office/powerpoint/2010/main" val="4049229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D6AD9-489C-C866-9851-F7BCAA84DE5A}"/>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B7F54571-C25B-BE21-217E-5AD17DA5179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8385322E-4771-1282-BE77-834F996173FE}"/>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24D04DDC-3106-921C-99EA-BD58C633FF94}"/>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3D6FA1BF-B111-86A2-C063-70ECD8FF4699}"/>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75FA345-A39E-9A47-3D44-ED5CEA977743}"/>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7B5EE96D-EFFE-AD88-608A-12AB7481439A}"/>
              </a:ext>
            </a:extLst>
          </p:cNvPr>
          <p:cNvSpPr>
            <a:spLocks noGrp="1" noChangeArrowheads="1"/>
          </p:cNvSpPr>
          <p:nvPr>
            <p:ph type="body" idx="4294967295"/>
          </p:nvPr>
        </p:nvSpPr>
        <p:spPr>
          <a:xfrm>
            <a:off x="6209071" y="-12059"/>
            <a:ext cx="3012988" cy="423009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getMaxAge</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3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takes the list of ages as input and uses </a:t>
            </a:r>
            <a:r>
              <a:rPr kumimoji="0" lang="en-US" altLang="en-US" sz="23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Collections.max</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return the maximum age in the 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45 (for the example list [23, 45, 30])</a:t>
            </a:r>
          </a:p>
        </p:txBody>
      </p:sp>
    </p:spTree>
    <p:extLst>
      <p:ext uri="{BB962C8B-B14F-4D97-AF65-F5344CB8AC3E}">
        <p14:creationId xmlns:p14="http://schemas.microsoft.com/office/powerpoint/2010/main" val="4078689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553C-A5FC-2B14-FB93-EFA7E4E9249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3311F6C8-0AE2-4276-BD69-0E9AE3A4A2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30F207CB-94FF-E887-71E5-99BA542EB9A4}"/>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06DB2107-6153-3722-663D-7EC3E495748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02456D03-FC1F-6F91-AA6C-1689E874755C}"/>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E31240B-5B58-25E8-D81A-CD6374E0052C}"/>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DF293066-0C23-F835-A3BB-4A187E0C4588}"/>
              </a:ext>
            </a:extLst>
          </p:cNvPr>
          <p:cNvSpPr>
            <a:spLocks noGrp="1" noChangeArrowheads="1"/>
          </p:cNvSpPr>
          <p:nvPr>
            <p:ph type="body" idx="4294967295"/>
          </p:nvPr>
        </p:nvSpPr>
        <p:spPr>
          <a:xfrm>
            <a:off x="6091084" y="-12058"/>
            <a:ext cx="3130975" cy="4082614"/>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getMinAge</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takes the list of ages and uses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Collections.min</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return the minimum age in the 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23 (for the example list [23, 45, 30])</a:t>
            </a:r>
          </a:p>
        </p:txBody>
      </p:sp>
    </p:spTree>
    <p:extLst>
      <p:ext uri="{BB962C8B-B14F-4D97-AF65-F5344CB8AC3E}">
        <p14:creationId xmlns:p14="http://schemas.microsoft.com/office/powerpoint/2010/main" val="2639287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FEB9E-E4DA-9C8A-15FE-5F75AF3BC9F3}"/>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9D54491-4975-0FF9-7080-698312D7C2C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3A0719C-01D3-F534-9CD7-D27F11A2F7A1}"/>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429BBBD-3196-2BFB-61A7-D546FB77E37D}"/>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09CF0373-F9E9-8F72-AE0D-E475534318E1}"/>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E619C4F8-4E43-758F-DD7C-3D8EFAA637DC}"/>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CBCF0E49-78F6-A775-F5C8-1CCD5027DEBE}"/>
              </a:ext>
            </a:extLst>
          </p:cNvPr>
          <p:cNvSpPr>
            <a:spLocks noGrp="1" noChangeArrowheads="1"/>
          </p:cNvSpPr>
          <p:nvPr>
            <p:ph type="body" idx="4294967295"/>
          </p:nvPr>
        </p:nvSpPr>
        <p:spPr>
          <a:xfrm>
            <a:off x="6091084" y="-12058"/>
            <a:ext cx="3130975" cy="4082614"/>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1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getAvgAge</a:t>
            </a: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8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calculates the average age in the list by converting the ages to an integer stream, summing the values, and dividing by the count.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uses the stream().</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mapToInt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(Integer::</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intValue</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).average() method and returns the average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32.67 (for the example list [23, 45, 30])</a:t>
            </a:r>
          </a:p>
        </p:txBody>
      </p:sp>
    </p:spTree>
    <p:extLst>
      <p:ext uri="{BB962C8B-B14F-4D97-AF65-F5344CB8AC3E}">
        <p14:creationId xmlns:p14="http://schemas.microsoft.com/office/powerpoint/2010/main" val="2422241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B706-7599-A59D-C868-B56E87C8AC0C}"/>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4FF62FA-AAB4-DCC4-7A3E-04F1B4CEF0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FA6BE0E6-2A0A-8B6B-4A8B-6654D9817BF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997D0640-B0EE-D485-CE77-706B318A1316}"/>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C11F99D6-F88D-FDEC-769D-AC7E0D6CD7F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ED6A5A1-8CB9-B228-B289-F515CB327430}"/>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5E9D112D-60B6-BA95-77D8-8FA60FBE53BD}"/>
              </a:ext>
            </a:extLst>
          </p:cNvPr>
          <p:cNvSpPr>
            <a:spLocks noGrp="1" noChangeArrowheads="1"/>
          </p:cNvSpPr>
          <p:nvPr>
            <p:ph type="body" idx="4294967295"/>
          </p:nvPr>
        </p:nvSpPr>
        <p:spPr>
          <a:xfrm>
            <a:off x="5766619" y="1"/>
            <a:ext cx="3455440" cy="404105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Method: </a:t>
            </a:r>
            <a:r>
              <a:rPr kumimoji="0" lang="en-US" altLang="en-US" sz="175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75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ArrayList</a:t>
            </a: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&lt;Integer&gt; ages)</a:t>
            </a:r>
            <a:endPar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method first sorts the list of ages using </a:t>
            </a:r>
            <a:r>
              <a:rPr kumimoji="0" lang="en-US" altLang="en-US" sz="175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Collections.sort</a:t>
            </a: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(ages) and then prints the sorted 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also calls the previously defined methods to calculate and print the maximum age, minimum age, and average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Example Output:</a:t>
            </a:r>
            <a:endPar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Sorted ages: [23, 30,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Maximum age: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Minimum age: 23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Average age: 32.67</a:t>
            </a:r>
          </a:p>
        </p:txBody>
      </p:sp>
    </p:spTree>
    <p:extLst>
      <p:ext uri="{BB962C8B-B14F-4D97-AF65-F5344CB8AC3E}">
        <p14:creationId xmlns:p14="http://schemas.microsoft.com/office/powerpoint/2010/main" val="75698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C206-71D6-B396-972D-3F625E7A42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3047E8-8ABF-C713-E8DF-312ADD4AA576}"/>
              </a:ext>
            </a:extLst>
          </p:cNvPr>
          <p:cNvPicPr>
            <a:picLocks noChangeAspect="1"/>
          </p:cNvPicPr>
          <p:nvPr/>
        </p:nvPicPr>
        <p:blipFill>
          <a:blip r:embed="rId2"/>
          <a:srcRect b="6321"/>
          <a:stretch/>
        </p:blipFill>
        <p:spPr>
          <a:xfrm>
            <a:off x="0" y="857250"/>
            <a:ext cx="9144000" cy="4818336"/>
          </a:xfrm>
          <a:prstGeom prst="rect">
            <a:avLst/>
          </a:prstGeom>
        </p:spPr>
      </p:pic>
      <p:sp>
        <p:nvSpPr>
          <p:cNvPr id="8194" name="Slide Number Placeholder 2">
            <a:extLst>
              <a:ext uri="{FF2B5EF4-FFF2-40B4-BE49-F238E27FC236}">
                <a16:creationId xmlns:a16="http://schemas.microsoft.com/office/drawing/2014/main" id="{F395C881-A454-765C-17E1-74826AC82B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6</a:t>
            </a:fld>
            <a:endParaRPr lang="en-US" altLang="en-US" sz="1400"/>
          </a:p>
        </p:txBody>
      </p:sp>
      <p:sp>
        <p:nvSpPr>
          <p:cNvPr id="8195" name="Slide Number Placeholder 4">
            <a:extLst>
              <a:ext uri="{FF2B5EF4-FFF2-40B4-BE49-F238E27FC236}">
                <a16:creationId xmlns:a16="http://schemas.microsoft.com/office/drawing/2014/main" id="{2F3F907C-4A54-329C-FE83-C867C2235A6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6</a:t>
            </a:fld>
            <a:endParaRPr lang="en-US" altLang="en-US" sz="1400"/>
          </a:p>
        </p:txBody>
      </p:sp>
      <p:sp>
        <p:nvSpPr>
          <p:cNvPr id="5" name="Rectangle: Rounded Corners 4">
            <a:extLst>
              <a:ext uri="{FF2B5EF4-FFF2-40B4-BE49-F238E27FC236}">
                <a16:creationId xmlns:a16="http://schemas.microsoft.com/office/drawing/2014/main" id="{8282DCA4-C7F5-091E-EE8C-0C651F10847A}"/>
              </a:ext>
            </a:extLst>
          </p:cNvPr>
          <p:cNvSpPr/>
          <p:nvPr/>
        </p:nvSpPr>
        <p:spPr>
          <a:xfrm>
            <a:off x="2102069" y="1589223"/>
            <a:ext cx="3300248" cy="15549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5030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F76-52AA-614A-D95B-2C1658EC9F21}"/>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E452B73-1115-BF05-761A-D17F7407F93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BF51463-E325-8E67-F678-E51DC9D5791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75E6E422-91AF-4BCD-0951-A3CECBDB190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1D973437-C975-7099-35CB-8B74A1C203EE}"/>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982B67E-D299-20B7-4CC3-30781BD8E6A8}"/>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835CA388-6103-2B10-A4AF-B07D53817560}"/>
              </a:ext>
            </a:extLst>
          </p:cNvPr>
          <p:cNvSpPr>
            <a:spLocks noGrp="1" noChangeArrowheads="1"/>
          </p:cNvSpPr>
          <p:nvPr>
            <p:ph type="body" idx="4294967295"/>
          </p:nvPr>
        </p:nvSpPr>
        <p:spPr>
          <a:xfrm>
            <a:off x="5117690" y="-12058"/>
            <a:ext cx="4104370" cy="2770006"/>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 Method:</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main method serves as the entry point of the program. 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Calls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retrieve the list of 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Passes this list to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which processes and displays the sorted list along with age statistics.</a:t>
            </a:r>
          </a:p>
        </p:txBody>
      </p:sp>
    </p:spTree>
    <p:extLst>
      <p:ext uri="{BB962C8B-B14F-4D97-AF65-F5344CB8AC3E}">
        <p14:creationId xmlns:p14="http://schemas.microsoft.com/office/powerpoint/2010/main" val="3782051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D94F-0CD3-D193-E58E-524C50A938F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CDD71DD7-A152-90CE-DCC9-DF1F34439EA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A8BE1E0-22CE-3B9F-8A95-0A4A08B119AF}"/>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6" name="Rectangle 2">
            <a:extLst>
              <a:ext uri="{FF2B5EF4-FFF2-40B4-BE49-F238E27FC236}">
                <a16:creationId xmlns:a16="http://schemas.microsoft.com/office/drawing/2014/main" id="{FC386A47-2618-D651-168E-BA662FA73B8E}"/>
              </a:ext>
            </a:extLst>
          </p:cNvPr>
          <p:cNvSpPr>
            <a:spLocks noGrp="1" noChangeArrowheads="1"/>
          </p:cNvSpPr>
          <p:nvPr>
            <p:ph type="title" idx="4294967295"/>
          </p:nvPr>
        </p:nvSpPr>
        <p:spPr>
          <a:xfrm>
            <a:off x="0" y="0"/>
            <a:ext cx="6975987" cy="693174"/>
          </a:xfrm>
          <a:solidFill>
            <a:schemeClr val="bg1"/>
          </a:solidFill>
        </p:spPr>
        <p:txBody>
          <a:bodyPr>
            <a:normAutofit/>
          </a:bodyPr>
          <a:lstStyle/>
          <a:p>
            <a:r>
              <a:rPr lang="en-US" dirty="0"/>
              <a:t>Task: Simple Age Processor</a:t>
            </a:r>
            <a:endParaRPr lang="en-US" altLang="en-US" dirty="0"/>
          </a:p>
        </p:txBody>
      </p:sp>
      <p:sp>
        <p:nvSpPr>
          <p:cNvPr id="5" name="Rectangle: Rounded Corners 4">
            <a:extLst>
              <a:ext uri="{FF2B5EF4-FFF2-40B4-BE49-F238E27FC236}">
                <a16:creationId xmlns:a16="http://schemas.microsoft.com/office/drawing/2014/main" id="{370AFA1B-17FD-37D8-51FB-856CDA8C5DDA}"/>
              </a:ext>
            </a:extLst>
          </p:cNvPr>
          <p:cNvSpPr/>
          <p:nvPr/>
        </p:nvSpPr>
        <p:spPr>
          <a:xfrm>
            <a:off x="6975987" y="6460542"/>
            <a:ext cx="1054750" cy="17443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DD58F04B-D73D-89D2-F6CA-B01EE37EABAC}"/>
              </a:ext>
            </a:extLst>
          </p:cNvPr>
          <p:cNvSpPr txBox="1"/>
          <p:nvPr/>
        </p:nvSpPr>
        <p:spPr>
          <a:xfrm>
            <a:off x="0" y="0"/>
            <a:ext cx="9222058" cy="6771084"/>
          </a:xfrm>
          <a:prstGeom prst="rect">
            <a:avLst/>
          </a:prstGeom>
          <a:solidFill>
            <a:schemeClr val="bg1"/>
          </a:solidFill>
        </p:spPr>
        <p:txBody>
          <a:bodyPr wrap="square">
            <a:spAutoFit/>
          </a:bodyPr>
          <a:lstStyle/>
          <a:p>
            <a:pPr marL="0" marR="0">
              <a:spcBef>
                <a:spcPts val="0"/>
              </a:spcBef>
              <a:spcAft>
                <a:spcPts val="0"/>
              </a:spcAft>
            </a:pPr>
            <a:r>
              <a:rPr lang="en-US" sz="1400" b="1" dirty="0">
                <a:solidFill>
                  <a:srgbClr val="7F0055"/>
                </a:solidFill>
                <a:effectLst/>
                <a:latin typeface="Consolas" panose="020B0609020204030204" pitchFamily="49" charset="0"/>
              </a:rPr>
              <a:t>package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java.util.ArrayList</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import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java.util.Collections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class</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AgeProcessor</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b="1" dirty="0">
                <a:solidFill>
                  <a:srgbClr val="7F0055"/>
                </a:solidFill>
                <a:effectLst/>
                <a:latin typeface="Consolas" panose="020B0609020204030204" pitchFamily="49" charset="0"/>
              </a:rPr>
              <a:t>new</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&lt;&gt;();</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(23);</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(45);</a:t>
            </a:r>
          </a:p>
          <a:p>
            <a:pPr marL="0" marR="0">
              <a:spcBef>
                <a:spcPts val="0"/>
              </a:spcBef>
              <a:spcAft>
                <a:spcPts val="0"/>
              </a:spcAft>
            </a:pP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.add</a:t>
            </a:r>
            <a:r>
              <a:rPr lang="en-US" sz="1400" dirty="0">
                <a:solidFill>
                  <a:srgbClr val="000000"/>
                </a:solidFill>
                <a:effectLst/>
                <a:latin typeface="Consolas" panose="020B0609020204030204" pitchFamily="49" charset="0"/>
              </a:rPr>
              <a:t>(30); </a:t>
            </a:r>
            <a:r>
              <a:rPr lang="en-US" sz="1400" dirty="0">
                <a:solidFill>
                  <a:srgbClr val="3F7F5F"/>
                </a:solidFill>
                <a:effectLst/>
                <a:latin typeface="Consolas" panose="020B0609020204030204" pitchFamily="49" charset="0"/>
              </a:rPr>
              <a:t>// Example ages</a:t>
            </a:r>
            <a:endParaRPr lang="en-US" sz="1400" dirty="0">
              <a:solidFill>
                <a:srgbClr val="000000"/>
              </a:solidFill>
              <a:effectLst/>
              <a:latin typeface="Consolas" panose="020B0609020204030204" pitchFamily="49" charset="0"/>
            </a:endParaRP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max</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int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min</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double</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b="1" dirty="0">
                <a:solidFill>
                  <a:srgbClr val="7F0055"/>
                </a:solidFill>
                <a:effectLst/>
                <a:latin typeface="Consolas" panose="020B0609020204030204" pitchFamily="49" charset="0"/>
              </a:rPr>
              <a:t>return</a:t>
            </a:r>
            <a:r>
              <a:rPr lang="en-US" sz="1400" dirty="0">
                <a:solidFill>
                  <a:srgbClr val="000000"/>
                </a:solidFill>
                <a:effectLst/>
                <a:latin typeface="Consolas" panose="020B0609020204030204" pitchFamily="49" charset="0"/>
              </a:rPr>
              <a:t> </a:t>
            </a:r>
            <a:r>
              <a:rPr lang="en-US" sz="1400" dirty="0" err="1">
                <a:solidFill>
                  <a:srgbClr val="6A3E3E"/>
                </a:solidFill>
                <a:effectLst/>
                <a:latin typeface="Consolas" panose="020B0609020204030204" pitchFamily="49" charset="0"/>
              </a:rPr>
              <a:t>ages</a:t>
            </a:r>
            <a:r>
              <a:rPr lang="en-US" sz="1400" dirty="0" err="1">
                <a:solidFill>
                  <a:srgbClr val="000000"/>
                </a:solidFill>
                <a:effectLst/>
                <a:latin typeface="Consolas" panose="020B0609020204030204" pitchFamily="49" charset="0"/>
              </a:rPr>
              <a:t>.stream</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mapToInt</a:t>
            </a:r>
            <a:r>
              <a:rPr lang="en-US" sz="1400" dirty="0">
                <a:solidFill>
                  <a:srgbClr val="000000"/>
                </a:solidFill>
                <a:effectLst/>
                <a:latin typeface="Consolas" panose="020B0609020204030204" pitchFamily="49" charset="0"/>
              </a:rPr>
              <a:t>(Integer::</a:t>
            </a:r>
            <a:r>
              <a:rPr lang="en-US" sz="1400" dirty="0" err="1">
                <a:solidFill>
                  <a:srgbClr val="000000"/>
                </a:solidFill>
                <a:effectLst/>
                <a:latin typeface="Consolas" panose="020B0609020204030204" pitchFamily="49" charset="0"/>
              </a:rPr>
              <a:t>intValue</a:t>
            </a:r>
            <a:r>
              <a:rPr lang="en-US" sz="1400" dirty="0">
                <a:solidFill>
                  <a:srgbClr val="000000"/>
                </a:solidFill>
                <a:effectLst/>
                <a:latin typeface="Consolas" panose="020B0609020204030204" pitchFamily="49" charset="0"/>
              </a:rPr>
              <a:t>).average().</a:t>
            </a:r>
            <a:r>
              <a:rPr lang="en-US" sz="1400" dirty="0" err="1">
                <a:solidFill>
                  <a:srgbClr val="000000"/>
                </a:solidFill>
                <a:effectLst/>
                <a:latin typeface="Consolas" panose="020B0609020204030204" pitchFamily="49" charset="0"/>
              </a:rPr>
              <a:t>orElse</a:t>
            </a:r>
            <a:r>
              <a:rPr lang="en-US" sz="1400" dirty="0">
                <a:solidFill>
                  <a:srgbClr val="000000"/>
                </a:solidFill>
                <a:effectLst/>
                <a:latin typeface="Consolas" panose="020B0609020204030204" pitchFamily="49" charset="0"/>
              </a:rPr>
              <a:t>(0.0);</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Collections.</a:t>
            </a:r>
            <a:r>
              <a:rPr lang="en-US" sz="1400" i="1" dirty="0" err="1">
                <a:solidFill>
                  <a:srgbClr val="000000"/>
                </a:solidFill>
                <a:effectLst/>
                <a:latin typeface="Consolas" panose="020B0609020204030204" pitchFamily="49" charset="0"/>
              </a:rPr>
              <a:t>sort</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"Sorted Ages: "</a:t>
            </a:r>
            <a:r>
              <a:rPr lang="en-US" sz="1400" dirty="0">
                <a:solidFill>
                  <a:srgbClr val="000000"/>
                </a:solidFill>
                <a:effectLst/>
                <a:latin typeface="Consolas" panose="020B0609020204030204" pitchFamily="49" charset="0"/>
              </a:rPr>
              <a:t> +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err="1">
                <a:solidFill>
                  <a:srgbClr val="000000"/>
                </a:solidFill>
                <a:effectLst/>
                <a:latin typeface="Consolas" panose="020B0609020204030204" pitchFamily="49" charset="0"/>
              </a:rPr>
              <a:t>System.</a:t>
            </a:r>
            <a:r>
              <a:rPr lang="en-US" sz="1400" b="1" i="1" dirty="0" err="1">
                <a:solidFill>
                  <a:srgbClr val="0000C0"/>
                </a:solidFill>
                <a:effectLst/>
                <a:latin typeface="Consolas" panose="020B0609020204030204" pitchFamily="49" charset="0"/>
              </a:rPr>
              <a:t>out</a:t>
            </a:r>
            <a:r>
              <a:rPr lang="en-US" sz="1400" dirty="0" err="1">
                <a:solidFill>
                  <a:srgbClr val="000000"/>
                </a:solidFill>
                <a:effectLst/>
                <a:latin typeface="Consolas" panose="020B0609020204030204" pitchFamily="49" charset="0"/>
              </a:rPr>
              <a:t>.println</a:t>
            </a:r>
            <a:r>
              <a:rPr lang="en-US" sz="1400" dirty="0">
                <a:solidFill>
                  <a:srgbClr val="000000"/>
                </a:solidFill>
                <a:effectLst/>
                <a:latin typeface="Consolas" panose="020B0609020204030204" pitchFamily="49" charset="0"/>
              </a:rPr>
              <a:t>(</a:t>
            </a:r>
            <a:r>
              <a:rPr lang="en-US" sz="1400" dirty="0">
                <a:solidFill>
                  <a:srgbClr val="2A00FF"/>
                </a:solidFill>
                <a:effectLst/>
                <a:latin typeface="Consolas" panose="020B0609020204030204" pitchFamily="49" charset="0"/>
              </a:rPr>
              <a:t>"Max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getMaxAge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dirty="0">
                <a:solidFill>
                  <a:srgbClr val="2A00FF"/>
                </a:solidFill>
                <a:effectLst/>
                <a:latin typeface="Consolas" panose="020B0609020204030204" pitchFamily="49" charset="0"/>
              </a:rPr>
              <a:t>", Min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getMinAge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a:solidFill>
                  <a:srgbClr val="2A00FF"/>
                </a:solidFill>
                <a:effectLst/>
                <a:latin typeface="Consolas" panose="020B0609020204030204" pitchFamily="49" charset="0"/>
              </a:rPr>
              <a:t>", Average Age: "</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getAvgAge</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b="1" dirty="0">
                <a:solidFill>
                  <a:srgbClr val="7F0055"/>
                </a:solidFill>
                <a:effectLst/>
                <a:latin typeface="Consolas" panose="020B0609020204030204" pitchFamily="49" charset="0"/>
              </a:rPr>
              <a:t>public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static</a:t>
            </a:r>
            <a:r>
              <a:rPr lang="en-US" sz="1400" dirty="0">
                <a:solidFill>
                  <a:srgbClr val="000000"/>
                </a:solidFill>
                <a:effectLst/>
                <a:latin typeface="Consolas" panose="020B0609020204030204" pitchFamily="49" charset="0"/>
              </a:rPr>
              <a:t> </a:t>
            </a:r>
            <a:r>
              <a:rPr lang="en-US" sz="1400" b="1" dirty="0">
                <a:solidFill>
                  <a:srgbClr val="7F0055"/>
                </a:solidFill>
                <a:effectLst/>
                <a:latin typeface="Consolas" panose="020B0609020204030204" pitchFamily="49" charset="0"/>
              </a:rPr>
              <a:t>void</a:t>
            </a:r>
            <a:r>
              <a:rPr lang="en-US" sz="1400" dirty="0">
                <a:solidFill>
                  <a:srgbClr val="000000"/>
                </a:solidFill>
                <a:effectLst/>
                <a:latin typeface="Consolas" panose="020B0609020204030204" pitchFamily="49" charset="0"/>
              </a:rPr>
              <a:t> main(String[] </a:t>
            </a:r>
            <a:r>
              <a:rPr lang="en-US" sz="1400" dirty="0" err="1">
                <a:solidFill>
                  <a:srgbClr val="6A3E3E"/>
                </a:solidFill>
                <a:effectLst/>
                <a:latin typeface="Consolas" panose="020B0609020204030204" pitchFamily="49" charset="0"/>
              </a:rPr>
              <a:t>args</a:t>
            </a:r>
            <a:r>
              <a:rPr lang="en-US" sz="1400" dirty="0">
                <a:solidFill>
                  <a:srgbClr val="000000"/>
                </a:solidFill>
                <a:effectLst/>
                <a:latin typeface="Consolas" panose="020B0609020204030204" pitchFamily="49" charset="0"/>
              </a:rPr>
              <a:t>) {</a:t>
            </a:r>
          </a:p>
          <a:p>
            <a:pPr marL="0" marR="0">
              <a:spcBef>
                <a:spcPts val="0"/>
              </a:spcBef>
              <a:spcAft>
                <a:spcPts val="0"/>
              </a:spcAft>
            </a:pPr>
            <a:r>
              <a:rPr lang="en-US" sz="1400" dirty="0" err="1">
                <a:solidFill>
                  <a:srgbClr val="000000"/>
                </a:solidFill>
                <a:effectLst/>
                <a:latin typeface="Consolas" panose="020B0609020204030204" pitchFamily="49" charset="0"/>
              </a:rPr>
              <a:t>ArrayList</a:t>
            </a:r>
            <a:r>
              <a:rPr lang="en-US" sz="1400" dirty="0">
                <a:solidFill>
                  <a:srgbClr val="000000"/>
                </a:solidFill>
                <a:effectLst/>
                <a:latin typeface="Consolas" panose="020B0609020204030204" pitchFamily="49" charset="0"/>
              </a:rPr>
              <a:t>&lt;Integer&gt; </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 = </a:t>
            </a:r>
            <a:r>
              <a:rPr lang="en-US" sz="1400" i="1" dirty="0" err="1">
                <a:solidFill>
                  <a:srgbClr val="000000"/>
                </a:solidFill>
                <a:effectLst/>
                <a:latin typeface="Consolas" panose="020B0609020204030204" pitchFamily="49" charset="0"/>
              </a:rPr>
              <a:t>getAges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i="1" dirty="0" err="1">
                <a:solidFill>
                  <a:srgbClr val="000000"/>
                </a:solidFill>
                <a:effectLst/>
                <a:latin typeface="Consolas" panose="020B0609020204030204" pitchFamily="49" charset="0"/>
              </a:rPr>
              <a:t>displayAges</a:t>
            </a:r>
            <a:r>
              <a:rPr lang="en-US" sz="1400" dirty="0">
                <a:solidFill>
                  <a:srgbClr val="000000"/>
                </a:solidFill>
                <a:effectLst/>
                <a:latin typeface="Consolas" panose="020B0609020204030204" pitchFamily="49" charset="0"/>
              </a:rPr>
              <a:t>(</a:t>
            </a:r>
            <a:r>
              <a:rPr lang="en-US" sz="1400" dirty="0">
                <a:solidFill>
                  <a:srgbClr val="6A3E3E"/>
                </a:solidFill>
                <a:effectLst/>
                <a:latin typeface="Consolas" panose="020B0609020204030204" pitchFamily="49" charset="0"/>
              </a:rPr>
              <a:t>ages</a:t>
            </a: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a:p>
            <a:pPr marL="0" marR="0">
              <a:spcBef>
                <a:spcPts val="0"/>
              </a:spcBef>
              <a:spcAft>
                <a:spcPts val="0"/>
              </a:spcAft>
            </a:pPr>
            <a:r>
              <a:rPr lang="en-US" sz="1400" dirty="0">
                <a:solidFill>
                  <a:srgbClr val="000000"/>
                </a:solidFill>
                <a:effectLst/>
                <a:latin typeface="Consolas" panose="020B0609020204030204" pitchFamily="49" charset="0"/>
              </a:rPr>
              <a:t>}</a:t>
            </a:r>
          </a:p>
        </p:txBody>
      </p:sp>
      <p:sp>
        <p:nvSpPr>
          <p:cNvPr id="8197" name="Rectangle 3">
            <a:extLst>
              <a:ext uri="{FF2B5EF4-FFF2-40B4-BE49-F238E27FC236}">
                <a16:creationId xmlns:a16="http://schemas.microsoft.com/office/drawing/2014/main" id="{AB0F8737-3B74-C5D8-1029-E6C8C579D335}"/>
              </a:ext>
            </a:extLst>
          </p:cNvPr>
          <p:cNvSpPr>
            <a:spLocks noGrp="1" noChangeArrowheads="1"/>
          </p:cNvSpPr>
          <p:nvPr>
            <p:ph type="body" idx="4294967295"/>
          </p:nvPr>
        </p:nvSpPr>
        <p:spPr>
          <a:xfrm>
            <a:off x="6150076" y="-12058"/>
            <a:ext cx="3071983" cy="4112110"/>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Example of Program Execution: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getAges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returns the list [23, 45,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displayAges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sorts the list into [23, 30, 45].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then calculates: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Maximum age: 45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Minimum age: 23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Average age: 32.67</a:t>
            </a:r>
          </a:p>
        </p:txBody>
      </p:sp>
    </p:spTree>
    <p:extLst>
      <p:ext uri="{BB962C8B-B14F-4D97-AF65-F5344CB8AC3E}">
        <p14:creationId xmlns:p14="http://schemas.microsoft.com/office/powerpoint/2010/main" val="3545933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5F026-6216-099F-4195-57EE47AF241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E24B06C0-F8D3-C998-C8AF-B99C9A6059E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E748E26-0AC4-4042-67D1-E95F06FEE616}"/>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7" name="Rectangle 3">
            <a:extLst>
              <a:ext uri="{FF2B5EF4-FFF2-40B4-BE49-F238E27FC236}">
                <a16:creationId xmlns:a16="http://schemas.microsoft.com/office/drawing/2014/main" id="{016115BC-E90B-487F-25B9-F0527942C154}"/>
              </a:ext>
            </a:extLst>
          </p:cNvPr>
          <p:cNvSpPr>
            <a:spLocks noGrp="1" noChangeArrowheads="1"/>
          </p:cNvSpPr>
          <p:nvPr>
            <p:ph type="body" idx="4294967295"/>
          </p:nvPr>
        </p:nvSpPr>
        <p:spPr>
          <a:xfrm>
            <a:off x="6150077" y="-12059"/>
            <a:ext cx="2993924" cy="5690187"/>
          </a:xfrm>
          <a:solidFill>
            <a:schemeClr val="bg1"/>
          </a:solidFill>
          <a:ln>
            <a:solidFill>
              <a:schemeClr val="accent1"/>
            </a:solidFill>
          </a:ln>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Run the Program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your file and run the class by right-clicking on it and selecting Run As &gt; Java Application. The output will display the sorted list of ages, as well as the maximum, minimum, and average ages.</a:t>
            </a:r>
          </a:p>
        </p:txBody>
      </p:sp>
      <p:pic>
        <p:nvPicPr>
          <p:cNvPr id="6" name="Picture 5">
            <a:extLst>
              <a:ext uri="{FF2B5EF4-FFF2-40B4-BE49-F238E27FC236}">
                <a16:creationId xmlns:a16="http://schemas.microsoft.com/office/drawing/2014/main" id="{431075EF-D138-B0A8-460E-C1F5CECDCED7}"/>
              </a:ext>
            </a:extLst>
          </p:cNvPr>
          <p:cNvPicPr>
            <a:picLocks noChangeAspect="1"/>
          </p:cNvPicPr>
          <p:nvPr/>
        </p:nvPicPr>
        <p:blipFill>
          <a:blip r:embed="rId2"/>
          <a:srcRect r="46451" b="5412"/>
          <a:stretch/>
        </p:blipFill>
        <p:spPr>
          <a:xfrm>
            <a:off x="0" y="-1"/>
            <a:ext cx="6150076" cy="6110711"/>
          </a:xfrm>
          <a:prstGeom prst="rect">
            <a:avLst/>
          </a:prstGeom>
          <a:ln w="28575">
            <a:solidFill>
              <a:schemeClr val="accent1"/>
            </a:solidFill>
          </a:ln>
        </p:spPr>
      </p:pic>
    </p:spTree>
    <p:extLst>
      <p:ext uri="{BB962C8B-B14F-4D97-AF65-F5344CB8AC3E}">
        <p14:creationId xmlns:p14="http://schemas.microsoft.com/office/powerpoint/2010/main" val="1580239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ACCE3-9356-30B1-FF8F-7C3284E98419}"/>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38F9D25-90CB-0908-B721-41D3E5CD308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04BD1491-F7EF-DD41-4A81-8923392E502C}"/>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5D17C42-B295-D65E-916C-ED5AFAC48ECF}"/>
              </a:ext>
            </a:extLst>
          </p:cNvPr>
          <p:cNvPicPr>
            <a:picLocks noChangeAspect="1"/>
          </p:cNvPicPr>
          <p:nvPr/>
        </p:nvPicPr>
        <p:blipFill>
          <a:blip r:embed="rId2"/>
          <a:srcRect b="33512"/>
          <a:stretch/>
        </p:blipFill>
        <p:spPr>
          <a:xfrm>
            <a:off x="0" y="-12059"/>
            <a:ext cx="9144000" cy="3197711"/>
          </a:xfrm>
          <a:prstGeom prst="rect">
            <a:avLst/>
          </a:prstGeom>
        </p:spPr>
      </p:pic>
      <p:sp>
        <p:nvSpPr>
          <p:cNvPr id="7" name="TextBox 6">
            <a:extLst>
              <a:ext uri="{FF2B5EF4-FFF2-40B4-BE49-F238E27FC236}">
                <a16:creationId xmlns:a16="http://schemas.microsoft.com/office/drawing/2014/main" id="{70E7D7F4-9DC4-4F64-2302-A54EDA2F9298}"/>
              </a:ext>
            </a:extLst>
          </p:cNvPr>
          <p:cNvSpPr txBox="1"/>
          <p:nvPr/>
        </p:nvSpPr>
        <p:spPr>
          <a:xfrm>
            <a:off x="0" y="3141408"/>
            <a:ext cx="9144000" cy="3257174"/>
          </a:xfrm>
          <a:prstGeom prst="rect">
            <a:avLst/>
          </a:prstGeom>
          <a:solidFill>
            <a:schemeClr val="bg1"/>
          </a:solid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Summary:</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The code retrieves a list of ages, sorts it, and prints the sorted list.</a:t>
            </a:r>
          </a:p>
          <a:p>
            <a:pPr>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 It calculates and displays the maximum, minimum, and average age.</a:t>
            </a:r>
          </a:p>
        </p:txBody>
      </p:sp>
    </p:spTree>
    <p:extLst>
      <p:ext uri="{BB962C8B-B14F-4D97-AF65-F5344CB8AC3E}">
        <p14:creationId xmlns:p14="http://schemas.microsoft.com/office/powerpoint/2010/main" val="2902382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37E9-01CC-404E-EF54-9442576AC8BB}"/>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E1894AB-29CE-9C1D-B849-E0E810CF31D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4E19A69B-BB32-C9B9-2E3C-FD5A55C5AFDD}"/>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EF0791C5-0929-35F3-47E9-57BE8913D207}"/>
              </a:ext>
            </a:extLst>
          </p:cNvPr>
          <p:cNvPicPr>
            <a:picLocks noChangeAspect="1"/>
          </p:cNvPicPr>
          <p:nvPr/>
        </p:nvPicPr>
        <p:blipFill>
          <a:blip r:embed="rId2"/>
          <a:srcRect b="33512"/>
          <a:stretch/>
        </p:blipFill>
        <p:spPr>
          <a:xfrm>
            <a:off x="0" y="-12059"/>
            <a:ext cx="9144000" cy="3197711"/>
          </a:xfrm>
          <a:prstGeom prst="rect">
            <a:avLst/>
          </a:prstGeom>
        </p:spPr>
      </p:pic>
      <p:sp>
        <p:nvSpPr>
          <p:cNvPr id="7" name="TextBox 6">
            <a:extLst>
              <a:ext uri="{FF2B5EF4-FFF2-40B4-BE49-F238E27FC236}">
                <a16:creationId xmlns:a16="http://schemas.microsoft.com/office/drawing/2014/main" id="{B6CF3CA4-3BFB-6551-C8F0-293165281D53}"/>
              </a:ext>
            </a:extLst>
          </p:cNvPr>
          <p:cNvSpPr txBox="1"/>
          <p:nvPr/>
        </p:nvSpPr>
        <p:spPr>
          <a:xfrm>
            <a:off x="0" y="3141408"/>
            <a:ext cx="9144000" cy="3970318"/>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Simple Age Processor</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focuses on processing a list of ages and calculating statistical data such as maximum, minimum, and average ages, along with displaying a sorted list of 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Names and Ages Display in Assessment 2</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from the initial understanding, seems to involve processing names and ages together but includes additional tasks such as answering questions and programming modifications based on an existing code base that also processes names, not just ages.</a:t>
            </a:r>
          </a:p>
        </p:txBody>
      </p:sp>
    </p:spTree>
    <p:extLst>
      <p:ext uri="{BB962C8B-B14F-4D97-AF65-F5344CB8AC3E}">
        <p14:creationId xmlns:p14="http://schemas.microsoft.com/office/powerpoint/2010/main" val="2578757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F057-2C3F-E573-EBDE-36F416EEF410}"/>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DEDB7038-5766-AC91-70D9-FA20F0A5F5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D112A370-563B-4527-AB0B-8D10711C0353}"/>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D88D9BB-B997-B133-98CC-81B07EDC2D94}"/>
              </a:ext>
            </a:extLst>
          </p:cNvPr>
          <p:cNvPicPr>
            <a:picLocks noChangeAspect="1"/>
          </p:cNvPicPr>
          <p:nvPr/>
        </p:nvPicPr>
        <p:blipFill>
          <a:blip r:embed="rId2"/>
          <a:srcRect b="33512"/>
          <a:stretch/>
        </p:blipFill>
        <p:spPr>
          <a:xfrm>
            <a:off x="0" y="-12059"/>
            <a:ext cx="9144000" cy="3256640"/>
          </a:xfrm>
          <a:prstGeom prst="rect">
            <a:avLst/>
          </a:prstGeom>
        </p:spPr>
      </p:pic>
      <p:sp>
        <p:nvSpPr>
          <p:cNvPr id="7" name="TextBox 6">
            <a:extLst>
              <a:ext uri="{FF2B5EF4-FFF2-40B4-BE49-F238E27FC236}">
                <a16:creationId xmlns:a16="http://schemas.microsoft.com/office/drawing/2014/main" id="{DA8C2C10-C8B0-20BF-A9E0-DE7EAE34A25E}"/>
              </a:ext>
            </a:extLst>
          </p:cNvPr>
          <p:cNvSpPr txBox="1"/>
          <p:nvPr/>
        </p:nvSpPr>
        <p:spPr>
          <a:xfrm>
            <a:off x="0" y="3352515"/>
            <a:ext cx="9144000" cy="2246769"/>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Task Names and Ages Display in Assessment 2 </a:t>
            </a:r>
            <a:r>
              <a:rPr lang="en-US" sz="2800" dirty="0">
                <a:latin typeface="Calibri" panose="020F0502020204030204" pitchFamily="34" charset="0"/>
                <a:cs typeface="Calibri" panose="020F0502020204030204" pitchFamily="34" charset="0"/>
              </a:rPr>
              <a:t>requires a more complex approach due to the additional features and tasks involved, whereas Task Simple Age Processor is more straightforward with a focus solely on numerical age data processing.</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79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D93AA-E32E-99E1-6838-AE6D5889276D}"/>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AF67D3F6-A93E-ACD1-3BB8-AA3CDCEEEA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DFAE9C6-2C95-B64F-84C5-71A04FA81417}"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8195" name="Slide Number Placeholder 4">
            <a:extLst>
              <a:ext uri="{FF2B5EF4-FFF2-40B4-BE49-F238E27FC236}">
                <a16:creationId xmlns:a16="http://schemas.microsoft.com/office/drawing/2014/main" id="{B138ECF5-1758-B155-975A-093F611D196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87BD7B-B522-EB47-80BB-8E806073143B}" type="slidenum">
              <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400" b="0" i="0" u="none" strike="noStrike" kern="1200" cap="none" spc="0" normalizeH="0" baseline="0" noProof="0">
              <a:ln>
                <a:noFill/>
              </a:ln>
              <a:solidFill>
                <a:srgbClr val="3C1053"/>
              </a:solidFill>
              <a:effectLst/>
              <a:uLnTx/>
              <a:uFillTx/>
              <a:latin typeface="Times New Roman" panose="02020603050405020304" pitchFamily="18" charset="0"/>
              <a:ea typeface="+mn-ea"/>
              <a:cs typeface="Arial" panose="020B0604020202020204" pitchFamily="34" charset="0"/>
            </a:endParaRPr>
          </a:p>
        </p:txBody>
      </p:sp>
      <p:sp>
        <p:nvSpPr>
          <p:cNvPr id="7" name="TextBox 6">
            <a:extLst>
              <a:ext uri="{FF2B5EF4-FFF2-40B4-BE49-F238E27FC236}">
                <a16:creationId xmlns:a16="http://schemas.microsoft.com/office/drawing/2014/main" id="{7183FECD-C85F-CE8B-A039-B1774583C6F5}"/>
              </a:ext>
            </a:extLst>
          </p:cNvPr>
          <p:cNvSpPr txBox="1"/>
          <p:nvPr/>
        </p:nvSpPr>
        <p:spPr>
          <a:xfrm>
            <a:off x="0" y="2446744"/>
            <a:ext cx="9144000" cy="1964512"/>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lang="en-US" sz="2800" dirty="0">
                <a:latin typeface="Calibri" panose="020F0502020204030204" pitchFamily="34" charset="0"/>
                <a:cs typeface="Calibri" panose="020F0502020204030204" pitchFamily="34" charset="0"/>
              </a:rPr>
              <a:t>These examples and questions should help guide you on how to approach your assignment 2 and develop solutions that meet high academic standards.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306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733649" y="2425099"/>
            <a:ext cx="3092450" cy="357995"/>
          </a:xfrm>
        </p:spPr>
        <p:txBody>
          <a:bodyPr>
            <a:noAutofit/>
          </a:bodyPr>
          <a:lstStyle/>
          <a:p>
            <a:r>
              <a:rPr lang="en-AU" sz="3200" dirty="0"/>
              <a:t>Happy a Learning Day!</a:t>
            </a:r>
          </a:p>
        </p:txBody>
      </p:sp>
      <p:sp>
        <p:nvSpPr>
          <p:cNvPr id="11" name="Text Placeholder 2">
            <a:extLst>
              <a:ext uri="{FF2B5EF4-FFF2-40B4-BE49-F238E27FC236}">
                <a16:creationId xmlns:a16="http://schemas.microsoft.com/office/drawing/2014/main" id="{C66EC449-EBA9-3E41-8361-B5236508FF05}"/>
              </a:ext>
            </a:extLst>
          </p:cNvPr>
          <p:cNvSpPr txBox="1">
            <a:spLocks/>
          </p:cNvSpPr>
          <p:nvPr/>
        </p:nvSpPr>
        <p:spPr>
          <a:xfrm>
            <a:off x="5317901" y="2425099"/>
            <a:ext cx="3092450" cy="340117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000" dirty="0"/>
          </a:p>
          <a:p>
            <a:r>
              <a:rPr lang="en-AU" sz="2000" dirty="0"/>
              <a:t>Dr. Farshid Keivanian</a:t>
            </a:r>
          </a:p>
        </p:txBody>
      </p:sp>
    </p:spTree>
    <p:extLst>
      <p:ext uri="{BB962C8B-B14F-4D97-AF65-F5344CB8AC3E}">
        <p14:creationId xmlns:p14="http://schemas.microsoft.com/office/powerpoint/2010/main" val="78171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0961B-74A1-EA70-AB42-2DF9DE177804}"/>
            </a:ext>
          </a:extLst>
        </p:cNvPr>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2C0AFDF5-4D2F-C1BD-6AE4-F98064B1A4E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7</a:t>
            </a:fld>
            <a:endParaRPr lang="en-US" altLang="en-US" sz="1400"/>
          </a:p>
        </p:txBody>
      </p:sp>
      <p:sp>
        <p:nvSpPr>
          <p:cNvPr id="8195" name="Slide Number Placeholder 4">
            <a:extLst>
              <a:ext uri="{FF2B5EF4-FFF2-40B4-BE49-F238E27FC236}">
                <a16:creationId xmlns:a16="http://schemas.microsoft.com/office/drawing/2014/main" id="{EE67FBBB-EEE8-AD33-6134-7F9801B13519}"/>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7</a:t>
            </a:fld>
            <a:endParaRPr lang="en-US" altLang="en-US" sz="1400"/>
          </a:p>
        </p:txBody>
      </p:sp>
      <p:sp>
        <p:nvSpPr>
          <p:cNvPr id="8197" name="Rectangle 3">
            <a:extLst>
              <a:ext uri="{FF2B5EF4-FFF2-40B4-BE49-F238E27FC236}">
                <a16:creationId xmlns:a16="http://schemas.microsoft.com/office/drawing/2014/main" id="{E0CBFE64-754E-21A5-5635-8A884A9FA484}"/>
              </a:ext>
            </a:extLst>
          </p:cNvPr>
          <p:cNvSpPr>
            <a:spLocks noGrp="1" noChangeArrowheads="1"/>
          </p:cNvSpPr>
          <p:nvPr>
            <p:ph type="body" idx="4294967295"/>
          </p:nvPr>
        </p:nvSpPr>
        <p:spPr>
          <a:xfrm>
            <a:off x="0" y="0"/>
            <a:ext cx="5160579" cy="6858000"/>
          </a:xfrm>
          <a:solidFill>
            <a:schemeClr val="bg1"/>
          </a:solidFill>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in your project, and select New &gt; Class.</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your class something appropriate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Check the box for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create the main method automatically.</a:t>
            </a:r>
          </a:p>
        </p:txBody>
      </p:sp>
      <p:pic>
        <p:nvPicPr>
          <p:cNvPr id="3" name="Picture 2">
            <a:extLst>
              <a:ext uri="{FF2B5EF4-FFF2-40B4-BE49-F238E27FC236}">
                <a16:creationId xmlns:a16="http://schemas.microsoft.com/office/drawing/2014/main" id="{687A8AFA-011C-16FF-3D96-10C22A277692}"/>
              </a:ext>
            </a:extLst>
          </p:cNvPr>
          <p:cNvPicPr>
            <a:picLocks noChangeAspect="1"/>
          </p:cNvPicPr>
          <p:nvPr/>
        </p:nvPicPr>
        <p:blipFill>
          <a:blip r:embed="rId2"/>
          <a:srcRect r="58161" b="5913"/>
          <a:stretch/>
        </p:blipFill>
        <p:spPr>
          <a:xfrm>
            <a:off x="5160579" y="0"/>
            <a:ext cx="3983421" cy="5038781"/>
          </a:xfrm>
          <a:prstGeom prst="rect">
            <a:avLst/>
          </a:prstGeom>
        </p:spPr>
      </p:pic>
      <p:sp>
        <p:nvSpPr>
          <p:cNvPr id="4" name="Rectangle: Rounded Corners 3">
            <a:extLst>
              <a:ext uri="{FF2B5EF4-FFF2-40B4-BE49-F238E27FC236}">
                <a16:creationId xmlns:a16="http://schemas.microsoft.com/office/drawing/2014/main" id="{7F4C2068-9607-2F74-F150-B34B639D8E8A}"/>
              </a:ext>
            </a:extLst>
          </p:cNvPr>
          <p:cNvSpPr/>
          <p:nvPr/>
        </p:nvSpPr>
        <p:spPr>
          <a:xfrm>
            <a:off x="7819696" y="1568203"/>
            <a:ext cx="1336127" cy="14498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6382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AB24-E774-1580-C967-E9780519B2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B4C89A-304C-8B1C-8FED-F1C662FB8510}"/>
              </a:ext>
            </a:extLst>
          </p:cNvPr>
          <p:cNvPicPr>
            <a:picLocks noChangeAspect="1"/>
          </p:cNvPicPr>
          <p:nvPr/>
        </p:nvPicPr>
        <p:blipFill>
          <a:blip r:embed="rId2"/>
          <a:srcRect l="29886" r="29885" b="28799"/>
          <a:stretch/>
        </p:blipFill>
        <p:spPr>
          <a:xfrm>
            <a:off x="5165098" y="0"/>
            <a:ext cx="3990725" cy="3972910"/>
          </a:xfrm>
          <a:prstGeom prst="rect">
            <a:avLst/>
          </a:prstGeom>
        </p:spPr>
      </p:pic>
      <p:sp>
        <p:nvSpPr>
          <p:cNvPr id="8194" name="Slide Number Placeholder 2">
            <a:extLst>
              <a:ext uri="{FF2B5EF4-FFF2-40B4-BE49-F238E27FC236}">
                <a16:creationId xmlns:a16="http://schemas.microsoft.com/office/drawing/2014/main" id="{0E3FF68E-CEDF-0F31-5E75-9564EF065EE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8</a:t>
            </a:fld>
            <a:endParaRPr lang="en-US" altLang="en-US" sz="1400"/>
          </a:p>
        </p:txBody>
      </p:sp>
      <p:sp>
        <p:nvSpPr>
          <p:cNvPr id="8195" name="Slide Number Placeholder 4">
            <a:extLst>
              <a:ext uri="{FF2B5EF4-FFF2-40B4-BE49-F238E27FC236}">
                <a16:creationId xmlns:a16="http://schemas.microsoft.com/office/drawing/2014/main" id="{F3D555F8-E90F-A545-8FA8-9E48CBA36787}"/>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8</a:t>
            </a:fld>
            <a:endParaRPr lang="en-US" altLang="en-US" sz="1400"/>
          </a:p>
        </p:txBody>
      </p:sp>
      <p:sp>
        <p:nvSpPr>
          <p:cNvPr id="8197" name="Rectangle 3">
            <a:extLst>
              <a:ext uri="{FF2B5EF4-FFF2-40B4-BE49-F238E27FC236}">
                <a16:creationId xmlns:a16="http://schemas.microsoft.com/office/drawing/2014/main" id="{F5E1A436-976D-7ED2-921B-D52AC1D9F447}"/>
              </a:ext>
            </a:extLst>
          </p:cNvPr>
          <p:cNvSpPr>
            <a:spLocks noGrp="1" noChangeArrowheads="1"/>
          </p:cNvSpPr>
          <p:nvPr>
            <p:ph type="body" idx="4294967295"/>
          </p:nvPr>
        </p:nvSpPr>
        <p:spPr>
          <a:xfrm>
            <a:off x="0" y="0"/>
            <a:ext cx="5160579" cy="6858000"/>
          </a:xfrm>
          <a:solidFill>
            <a:schemeClr val="bg1"/>
          </a:solidFill>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Create a New Class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src</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folder in your project, and select New &gt; Class.</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Name your class something appropriate like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eaLnBrk="0" fontAlgn="base" hangingPunct="0">
              <a:lnSpc>
                <a:spcPct val="150000"/>
              </a:lnSpc>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Check the box for public static void main(String[]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create the main method automatically.</a:t>
            </a:r>
          </a:p>
        </p:txBody>
      </p:sp>
      <p:sp>
        <p:nvSpPr>
          <p:cNvPr id="4" name="Rectangle: Rounded Corners 3">
            <a:extLst>
              <a:ext uri="{FF2B5EF4-FFF2-40B4-BE49-F238E27FC236}">
                <a16:creationId xmlns:a16="http://schemas.microsoft.com/office/drawing/2014/main" id="{2A5C43EF-AB45-E049-05EB-D161F22FB786}"/>
              </a:ext>
            </a:extLst>
          </p:cNvPr>
          <p:cNvSpPr/>
          <p:nvPr/>
        </p:nvSpPr>
        <p:spPr>
          <a:xfrm>
            <a:off x="5160579" y="683172"/>
            <a:ext cx="3079531" cy="87235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4DB8EBF9-6A28-F2BE-1139-8AFD1B34C743}"/>
              </a:ext>
            </a:extLst>
          </p:cNvPr>
          <p:cNvSpPr/>
          <p:nvPr/>
        </p:nvSpPr>
        <p:spPr>
          <a:xfrm>
            <a:off x="5150069" y="1975945"/>
            <a:ext cx="3216165" cy="1681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DD523191-5161-42E0-9C11-266756C2C988}"/>
              </a:ext>
            </a:extLst>
          </p:cNvPr>
          <p:cNvSpPr/>
          <p:nvPr/>
        </p:nvSpPr>
        <p:spPr>
          <a:xfrm>
            <a:off x="7588469" y="3744310"/>
            <a:ext cx="719957" cy="1681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5197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E869-B980-67D0-259D-6D1A6ECA0C6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65B6563-E4B5-1A0F-3038-97F6EC25E5A4}"/>
              </a:ext>
            </a:extLst>
          </p:cNvPr>
          <p:cNvSpPr txBox="1">
            <a:spLocks noChangeArrowheads="1"/>
          </p:cNvSpPr>
          <p:nvPr/>
        </p:nvSpPr>
        <p:spPr>
          <a:xfrm>
            <a:off x="0" y="2469931"/>
            <a:ext cx="9144000" cy="39292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ClrTx/>
              <a:buFont typeface="Arial" panose="020B0604020202020204" pitchFamily="34" charset="0"/>
              <a:buNone/>
            </a:pPr>
            <a:r>
              <a:rPr lang="en-US" sz="2800" dirty="0">
                <a:latin typeface="Calibri" panose="020F0502020204030204" pitchFamily="34" charset="0"/>
                <a:cs typeface="Calibri" panose="020F0502020204030204" pitchFamily="34" charset="0"/>
              </a:rPr>
              <a:t>The code checks whether a given string is a </a:t>
            </a:r>
            <a:r>
              <a:rPr lang="en-US" sz="2800" b="1" dirty="0">
                <a:latin typeface="Calibri" panose="020F0502020204030204" pitchFamily="34" charset="0"/>
                <a:cs typeface="Calibri" panose="020F0502020204030204" pitchFamily="34" charset="0"/>
              </a:rPr>
              <a:t>palindrome</a:t>
            </a:r>
            <a:r>
              <a:rPr lang="en-US" sz="2800" dirty="0">
                <a:latin typeface="Calibri" panose="020F0502020204030204" pitchFamily="34" charset="0"/>
                <a:cs typeface="Calibri" panose="020F0502020204030204" pitchFamily="34" charset="0"/>
              </a:rPr>
              <a:t>, meaning it reads the same forward and backward (ignoring spaces and case). Here's what it does step by step:</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Package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code is part of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which organizes the class into a logical grouping.</a:t>
            </a:r>
          </a:p>
          <a:p>
            <a:pPr eaLnBrk="0" fontAlgn="base" hangingPunct="0">
              <a:spcBef>
                <a:spcPct val="0"/>
              </a:spcBef>
              <a:spcAft>
                <a:spcPct val="0"/>
              </a:spcAft>
              <a:buClrTx/>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Class Declaration: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class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PalindromeChecker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contains the logic for checking if a string is a palindrome.</a:t>
            </a:r>
          </a:p>
        </p:txBody>
      </p:sp>
      <p:sp>
        <p:nvSpPr>
          <p:cNvPr id="8194" name="Slide Number Placeholder 2">
            <a:extLst>
              <a:ext uri="{FF2B5EF4-FFF2-40B4-BE49-F238E27FC236}">
                <a16:creationId xmlns:a16="http://schemas.microsoft.com/office/drawing/2014/main" id="{B4EEF0F8-B4E0-CD76-2D81-3D33DEC544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FAE9C6-2C95-B64F-84C5-71A04FA81417}" type="slidenum">
              <a:rPr lang="en-US" altLang="en-US" sz="1400"/>
              <a:pPr/>
              <a:t>9</a:t>
            </a:fld>
            <a:endParaRPr lang="en-US" altLang="en-US" sz="1400"/>
          </a:p>
        </p:txBody>
      </p:sp>
      <p:sp>
        <p:nvSpPr>
          <p:cNvPr id="8195" name="Slide Number Placeholder 4">
            <a:extLst>
              <a:ext uri="{FF2B5EF4-FFF2-40B4-BE49-F238E27FC236}">
                <a16:creationId xmlns:a16="http://schemas.microsoft.com/office/drawing/2014/main" id="{808D69DA-C820-A250-3CD4-B435EF2CFA85}"/>
              </a:ext>
            </a:extLst>
          </p:cNvPr>
          <p:cNvSpPr txBox="1">
            <a:spLocks noGrp="1"/>
          </p:cNvSpPr>
          <p:nvPr/>
        </p:nvSpPr>
        <p:spPr bwMode="auto">
          <a:xfrm>
            <a:off x="6553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fld id="{8887BD7B-B522-EB47-80BB-8E806073143B}" type="slidenum">
              <a:rPr lang="en-US" altLang="en-US" sz="1400"/>
              <a:pPr algn="r"/>
              <a:t>9</a:t>
            </a:fld>
            <a:endParaRPr lang="en-US" altLang="en-US" sz="1400"/>
          </a:p>
        </p:txBody>
      </p:sp>
      <p:pic>
        <p:nvPicPr>
          <p:cNvPr id="3" name="Picture 2">
            <a:extLst>
              <a:ext uri="{FF2B5EF4-FFF2-40B4-BE49-F238E27FC236}">
                <a16:creationId xmlns:a16="http://schemas.microsoft.com/office/drawing/2014/main" id="{0146D691-0544-6AE1-D4F8-DD3FAA2D3533}"/>
              </a:ext>
            </a:extLst>
          </p:cNvPr>
          <p:cNvPicPr>
            <a:picLocks noChangeAspect="1"/>
          </p:cNvPicPr>
          <p:nvPr/>
        </p:nvPicPr>
        <p:blipFill>
          <a:blip r:embed="rId2"/>
          <a:srcRect b="52774"/>
          <a:stretch/>
        </p:blipFill>
        <p:spPr>
          <a:xfrm>
            <a:off x="0" y="40873"/>
            <a:ext cx="9144000" cy="2429058"/>
          </a:xfrm>
          <a:prstGeom prst="rect">
            <a:avLst/>
          </a:prstGeom>
        </p:spPr>
      </p:pic>
      <p:sp>
        <p:nvSpPr>
          <p:cNvPr id="7" name="Rectangle: Rounded Corners 6">
            <a:extLst>
              <a:ext uri="{FF2B5EF4-FFF2-40B4-BE49-F238E27FC236}">
                <a16:creationId xmlns:a16="http://schemas.microsoft.com/office/drawing/2014/main" id="{2CCEB8DB-35D1-E36E-743D-7EBDB88A58AD}"/>
              </a:ext>
            </a:extLst>
          </p:cNvPr>
          <p:cNvSpPr/>
          <p:nvPr/>
        </p:nvSpPr>
        <p:spPr>
          <a:xfrm>
            <a:off x="1587062" y="369120"/>
            <a:ext cx="5549462" cy="21008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0821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2.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9234</TotalTime>
  <Words>8848</Words>
  <Application>Microsoft Office PowerPoint</Application>
  <PresentationFormat>On-screen Show (4:3)</PresentationFormat>
  <Paragraphs>1068</Paragraphs>
  <Slides>67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3" baseType="lpstr">
      <vt:lpstr>Arial</vt:lpstr>
      <vt:lpstr>Calibri</vt:lpstr>
      <vt:lpstr>Consolas</vt:lpstr>
      <vt:lpstr>Times New Roman</vt:lpstr>
      <vt:lpstr>ACU Presentation</vt:lpstr>
      <vt:lpstr>think-cell Slide</vt:lpstr>
      <vt:lpstr>PowerPoint Presentation</vt:lpstr>
      <vt:lpstr>Motivations</vt:lpstr>
      <vt:lpstr>Discussion Question</vt:lpstr>
      <vt:lpstr>Task: Palindrome Checker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Question</vt:lpstr>
      <vt:lpstr>Discussion Question</vt:lpstr>
      <vt:lpstr>Task: Employee Work Hours Analysis</vt:lpstr>
      <vt:lpstr>Task: Employee Work Hours Analysis</vt:lpstr>
      <vt:lpstr>Task: Employee Work Hours Analysis</vt:lpstr>
      <vt:lpstr>Task: Employee Work Hours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True/False Statements</vt:lpstr>
      <vt:lpstr>True/False Statements</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Task: Simple Age Processor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874</cp:revision>
  <cp:lastPrinted>2017-08-03T04:07:41Z</cp:lastPrinted>
  <dcterms:created xsi:type="dcterms:W3CDTF">2017-05-11T09:33:32Z</dcterms:created>
  <dcterms:modified xsi:type="dcterms:W3CDTF">2024-10-22T03:22:52Z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